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50"/>
  </p:notesMasterIdLst>
  <p:sldIdLst>
    <p:sldId id="286" r:id="rId2"/>
    <p:sldId id="302" r:id="rId3"/>
    <p:sldId id="305" r:id="rId4"/>
    <p:sldId id="303" r:id="rId5"/>
    <p:sldId id="304" r:id="rId6"/>
    <p:sldId id="256" r:id="rId7"/>
    <p:sldId id="307" r:id="rId8"/>
    <p:sldId id="281" r:id="rId9"/>
    <p:sldId id="284" r:id="rId10"/>
    <p:sldId id="285" r:id="rId11"/>
    <p:sldId id="283" r:id="rId12"/>
    <p:sldId id="282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8" r:id="rId37"/>
    <p:sldId id="306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5620"/>
    <p:restoredTop sz="89753" autoAdjust="0"/>
  </p:normalViewPr>
  <p:slideViewPr>
    <p:cSldViewPr>
      <p:cViewPr varScale="1">
        <p:scale>
          <a:sx n="110" d="100"/>
          <a:sy n="110" d="100"/>
        </p:scale>
        <p:origin x="-84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2DA48-CEDE-498A-B869-66868F2FFBE8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628B4F-A22B-4390-A3DC-092BC0B4D01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28B4F-A22B-4390-A3DC-092BC0B4D01E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28B4F-A22B-4390-A3DC-092BC0B4D01E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28B4F-A22B-4390-A3DC-092BC0B4D01E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28B4F-A22B-4390-A3DC-092BC0B4D01E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AE024F0-FBB3-48A4-A8B8-23440C61BDA9}" type="datetimeFigureOut">
              <a:rPr lang="ru-RU" smtClean="0"/>
              <a:pPr/>
              <a:t>23.04.2009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BE6E7D6-18BD-4C5B-A4AD-43F18F48AC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71934" y="1571612"/>
            <a:ext cx="4814862" cy="492922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Драганова Ольга</a:t>
            </a:r>
            <a:br>
              <a:rPr lang="ru-RU" dirty="0" smtClean="0"/>
            </a:br>
            <a:r>
              <a:rPr lang="ru-RU" dirty="0" smtClean="0"/>
              <a:t>Корсакова Мария</a:t>
            </a:r>
            <a:br>
              <a:rPr lang="ru-RU" dirty="0" smtClean="0"/>
            </a:br>
            <a:r>
              <a:rPr lang="ru-RU" dirty="0" smtClean="0"/>
              <a:t>Каплунова Александра</a:t>
            </a:r>
            <a:br>
              <a:rPr lang="ru-RU" dirty="0" smtClean="0"/>
            </a:br>
            <a:r>
              <a:rPr lang="ru-RU" dirty="0" smtClean="0"/>
              <a:t>Савинова Валерия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642918"/>
            <a:ext cx="8458200" cy="1714512"/>
          </a:xfrm>
        </p:spPr>
        <p:txBody>
          <a:bodyPr>
            <a:normAutofit fontScale="92500" lnSpcReduction="20000"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Comic Sans MS" pitchFamily="66" charset="0"/>
              </a:rPr>
              <a:t>Растительный мир </a:t>
            </a:r>
          </a:p>
          <a:p>
            <a:r>
              <a:rPr lang="ru-RU" sz="4000" dirty="0" smtClean="0">
                <a:solidFill>
                  <a:srgbClr val="00B050"/>
                </a:solidFill>
                <a:latin typeface="Comic Sans MS" pitchFamily="66" charset="0"/>
              </a:rPr>
              <a:t>МОУ СОШ № 11 и</a:t>
            </a:r>
          </a:p>
          <a:p>
            <a:r>
              <a:rPr lang="ru-RU" sz="4000" dirty="0" smtClean="0">
                <a:solidFill>
                  <a:srgbClr val="00B050"/>
                </a:solidFill>
                <a:latin typeface="Comic Sans MS" pitchFamily="66" charset="0"/>
              </a:rPr>
              <a:t> перспективы его развития</a:t>
            </a:r>
            <a:endParaRPr lang="ru-RU" sz="40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pic>
        <p:nvPicPr>
          <p:cNvPr id="1026" name="Picture 2" descr="G:\проектные работы\Фото\2009_04_21\IMG_11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-17788086"/>
            <a:ext cx="18532476" cy="13898563"/>
          </a:xfrm>
          <a:prstGeom prst="rect">
            <a:avLst/>
          </a:prstGeom>
          <a:noFill/>
        </p:spPr>
      </p:pic>
      <p:pic>
        <p:nvPicPr>
          <p:cNvPr id="6" name="Рисунок 5" descr="G:\проектные работы\Фото\2009_04_21\IMG_11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643182"/>
            <a:ext cx="3406235" cy="364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0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000760" cy="4500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0694" y="5572140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B050"/>
                </a:solidFill>
                <a:latin typeface="Arbat-Bold" pitchFamily="2" charset="0"/>
              </a:rPr>
              <a:t>Пеперомия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91.JPG"/>
          <p:cNvPicPr>
            <a:picLocks noChangeAspect="1"/>
          </p:cNvPicPr>
          <p:nvPr/>
        </p:nvPicPr>
        <p:blipFill>
          <a:blip r:embed="rId2" cstate="print"/>
          <a:srcRect r="8929"/>
          <a:stretch>
            <a:fillRect/>
          </a:stretch>
        </p:blipFill>
        <p:spPr>
          <a:xfrm rot="5400000">
            <a:off x="-512824" y="512824"/>
            <a:ext cx="5811995" cy="47863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4942" y="5786454"/>
            <a:ext cx="35573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Пуансеттия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61.JPG"/>
          <p:cNvPicPr>
            <a:picLocks noChangeAspect="1"/>
          </p:cNvPicPr>
          <p:nvPr/>
        </p:nvPicPr>
        <p:blipFill>
          <a:blip r:embed="rId2" cstate="print"/>
          <a:srcRect l="18055" t="13541" r="18055" b="7291"/>
          <a:stretch>
            <a:fillRect/>
          </a:stretch>
        </p:blipFill>
        <p:spPr>
          <a:xfrm>
            <a:off x="0" y="0"/>
            <a:ext cx="5108187" cy="6143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29190" y="6000768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Диффенбахия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545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8171" r="22773"/>
          <a:stretch>
            <a:fillRect/>
          </a:stretch>
        </p:blipFill>
        <p:spPr>
          <a:xfrm>
            <a:off x="-1" y="-27436"/>
            <a:ext cx="7226025" cy="5742452"/>
          </a:xfrm>
        </p:spPr>
      </p:pic>
      <p:sp>
        <p:nvSpPr>
          <p:cNvPr id="5" name="TextBox 4"/>
          <p:cNvSpPr txBox="1"/>
          <p:nvPr/>
        </p:nvSpPr>
        <p:spPr>
          <a:xfrm>
            <a:off x="5500694" y="5857892"/>
            <a:ext cx="3420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Монстера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620021" cy="5715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512" y="5929330"/>
            <a:ext cx="3286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Бегония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49_1.JPG"/>
          <p:cNvPicPr>
            <a:picLocks noChangeAspect="1"/>
          </p:cNvPicPr>
          <p:nvPr/>
        </p:nvPicPr>
        <p:blipFill>
          <a:blip r:embed="rId2" cstate="print"/>
          <a:srcRect l="26562" r="4687"/>
          <a:stretch>
            <a:fillRect/>
          </a:stretch>
        </p:blipFill>
        <p:spPr>
          <a:xfrm>
            <a:off x="0" y="-25959"/>
            <a:ext cx="5572132" cy="6078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0826" y="5786454"/>
            <a:ext cx="227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Бегония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47_1.JPG"/>
          <p:cNvPicPr>
            <a:picLocks noChangeAspect="1"/>
          </p:cNvPicPr>
          <p:nvPr/>
        </p:nvPicPr>
        <p:blipFill>
          <a:blip r:embed="rId2" cstate="print"/>
          <a:srcRect l="8593" t="27083" r="32031"/>
          <a:stretch>
            <a:fillRect/>
          </a:stretch>
        </p:blipFill>
        <p:spPr>
          <a:xfrm>
            <a:off x="-18377" y="0"/>
            <a:ext cx="6376327" cy="58729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0826" y="5643578"/>
            <a:ext cx="22701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Бегония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358082" cy="5518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43636" y="5857892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Бегония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215206" cy="5411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57884" y="5929330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Бегония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048517" cy="5286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0562" y="5857892"/>
            <a:ext cx="550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Восковой плющ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80724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Известно, что зеленые растения в помещении улучшают микроклимат, выделяют летучие вещества — фитонциды, пагубно влияющие на болезнетворные микроорганизмы. Растения, правильно подобранные и размещенные с хорошим вкусом, создают психологически благоприятную среду, положительно влияют на настроение людей, придают помещению своеобразный колорит и создают определенный комфорт.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15.jpg"/>
          <p:cNvPicPr>
            <a:picLocks noChangeAspect="1"/>
          </p:cNvPicPr>
          <p:nvPr/>
        </p:nvPicPr>
        <p:blipFill>
          <a:blip r:embed="rId2" cstate="print"/>
          <a:srcRect l="5468" r="21094"/>
          <a:stretch>
            <a:fillRect/>
          </a:stretch>
        </p:blipFill>
        <p:spPr>
          <a:xfrm>
            <a:off x="-59567" y="0"/>
            <a:ext cx="6085644" cy="6215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5075" y="6150114"/>
            <a:ext cx="535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Циперус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197.JPG"/>
          <p:cNvPicPr>
            <a:picLocks noChangeAspect="1"/>
          </p:cNvPicPr>
          <p:nvPr/>
        </p:nvPicPr>
        <p:blipFill>
          <a:blip r:embed="rId2" cstate="print"/>
          <a:srcRect l="21094"/>
          <a:stretch>
            <a:fillRect/>
          </a:stretch>
        </p:blipFill>
        <p:spPr>
          <a:xfrm>
            <a:off x="0" y="0"/>
            <a:ext cx="5787212" cy="5500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86446" y="5929330"/>
            <a:ext cx="571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Драцена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93.JPG"/>
          <p:cNvPicPr>
            <a:picLocks noChangeAspect="1"/>
          </p:cNvPicPr>
          <p:nvPr/>
        </p:nvPicPr>
        <p:blipFill>
          <a:blip r:embed="rId2" cstate="print"/>
          <a:srcRect b="18443"/>
          <a:stretch>
            <a:fillRect/>
          </a:stretch>
        </p:blipFill>
        <p:spPr>
          <a:xfrm rot="10800000">
            <a:off x="0" y="99536"/>
            <a:ext cx="4901210" cy="5329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0530" y="5357826"/>
            <a:ext cx="46434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Калатея</a:t>
            </a:r>
          </a:p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или </a:t>
            </a:r>
            <a:r>
              <a:rPr lang="ru-RU" sz="4000" dirty="0" err="1" smtClean="0">
                <a:solidFill>
                  <a:srgbClr val="00B050"/>
                </a:solidFill>
                <a:latin typeface="Arbat-Bold" pitchFamily="2" charset="0"/>
              </a:rPr>
              <a:t>Маранта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71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rcRect l="25000"/>
          <a:stretch>
            <a:fillRect/>
          </a:stretch>
        </p:blipFill>
        <p:spPr>
          <a:xfrm>
            <a:off x="0" y="0"/>
            <a:ext cx="5251506" cy="64744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2264" y="6000768"/>
            <a:ext cx="2289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Фикус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0100" y="357166"/>
            <a:ext cx="6715172" cy="707886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  <a:latin typeface="Arbat-Bold" pitchFamily="2" charset="0"/>
              </a:rPr>
              <a:t>Растения</a:t>
            </a:r>
            <a:r>
              <a:rPr lang="ru-RU" sz="4000" dirty="0" smtClean="0">
                <a:solidFill>
                  <a:schemeClr val="tx2"/>
                </a:solidFill>
              </a:rPr>
              <a:t> </a:t>
            </a:r>
            <a:r>
              <a:rPr lang="ru-RU" sz="4000" dirty="0" smtClean="0">
                <a:solidFill>
                  <a:schemeClr val="tx2"/>
                </a:solidFill>
                <a:latin typeface="Arbat-Bold" pitchFamily="2" charset="0"/>
              </a:rPr>
              <a:t>пустынь</a:t>
            </a:r>
            <a:endParaRPr lang="ru-RU" sz="4000" dirty="0">
              <a:solidFill>
                <a:schemeClr val="tx2"/>
              </a:solidFill>
              <a:latin typeface="Arbat-Bold" pitchFamily="2" charset="0"/>
            </a:endParaRPr>
          </a:p>
        </p:txBody>
      </p:sp>
      <p:pic>
        <p:nvPicPr>
          <p:cNvPr id="3" name="Рисунок 2" descr="IMG_0557_1.JPG"/>
          <p:cNvPicPr>
            <a:picLocks noChangeAspect="1"/>
          </p:cNvPicPr>
          <p:nvPr/>
        </p:nvPicPr>
        <p:blipFill>
          <a:blip r:embed="rId2" cstate="print"/>
          <a:srcRect l="14950" t="24252" r="23920"/>
          <a:stretch>
            <a:fillRect/>
          </a:stretch>
        </p:blipFill>
        <p:spPr>
          <a:xfrm>
            <a:off x="357158" y="1214422"/>
            <a:ext cx="5643602" cy="52448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198.JPG"/>
          <p:cNvPicPr>
            <a:picLocks noChangeAspect="1"/>
          </p:cNvPicPr>
          <p:nvPr/>
        </p:nvPicPr>
        <p:blipFill>
          <a:blip r:embed="rId2" cstate="print"/>
          <a:srcRect t="6250" r="9375"/>
          <a:stretch>
            <a:fillRect/>
          </a:stretch>
        </p:blipFill>
        <p:spPr>
          <a:xfrm>
            <a:off x="1" y="0"/>
            <a:ext cx="7273944" cy="56435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2034" y="5715016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Кактусы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01.jpg"/>
          <p:cNvPicPr>
            <a:picLocks noChangeAspect="1"/>
          </p:cNvPicPr>
          <p:nvPr/>
        </p:nvPicPr>
        <p:blipFill>
          <a:blip r:embed="rId2" cstate="print"/>
          <a:srcRect l="14062" b="22916"/>
          <a:stretch>
            <a:fillRect/>
          </a:stretch>
        </p:blipFill>
        <p:spPr>
          <a:xfrm>
            <a:off x="0" y="0"/>
            <a:ext cx="7114806" cy="47863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0562" y="5572140"/>
            <a:ext cx="41434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Опунция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78.JPG"/>
          <p:cNvPicPr>
            <a:picLocks noChangeAspect="1"/>
          </p:cNvPicPr>
          <p:nvPr/>
        </p:nvPicPr>
        <p:blipFill>
          <a:blip r:embed="rId2"/>
          <a:srcRect l="25000" r="36111"/>
          <a:stretch>
            <a:fillRect/>
          </a:stretch>
        </p:blipFill>
        <p:spPr>
          <a:xfrm>
            <a:off x="0" y="0"/>
            <a:ext cx="521497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2132" y="5715016"/>
            <a:ext cx="3214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Молочай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69.JPG"/>
          <p:cNvPicPr>
            <a:picLocks noChangeAspect="1"/>
          </p:cNvPicPr>
          <p:nvPr/>
        </p:nvPicPr>
        <p:blipFill>
          <a:blip r:embed="rId2" cstate="print"/>
          <a:srcRect l="16666" r="23611"/>
          <a:stretch>
            <a:fillRect/>
          </a:stretch>
        </p:blipFill>
        <p:spPr>
          <a:xfrm>
            <a:off x="0" y="0"/>
            <a:ext cx="307183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0694" y="5786454"/>
            <a:ext cx="3167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err="1" smtClean="0">
                <a:solidFill>
                  <a:srgbClr val="00B050"/>
                </a:solidFill>
                <a:latin typeface="Arbat-Bold" pitchFamily="2" charset="0"/>
              </a:rPr>
              <a:t>Сансевьера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14290"/>
            <a:ext cx="7089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     </a:t>
            </a:r>
            <a:r>
              <a:rPr lang="ru-RU" sz="4000" dirty="0" smtClean="0">
                <a:solidFill>
                  <a:schemeClr val="tx2"/>
                </a:solidFill>
                <a:latin typeface="Arbat-Bold" pitchFamily="2" charset="0"/>
              </a:rPr>
              <a:t>Растения субтропиков</a:t>
            </a:r>
            <a:endParaRPr lang="ru-RU" sz="4000" dirty="0">
              <a:solidFill>
                <a:schemeClr val="tx2"/>
              </a:solidFill>
              <a:latin typeface="Arbat-Bold" pitchFamily="2" charset="0"/>
            </a:endParaRPr>
          </a:p>
        </p:txBody>
      </p:sp>
      <p:pic>
        <p:nvPicPr>
          <p:cNvPr id="3" name="Рисунок 2" descr="S7300077.JPG"/>
          <p:cNvPicPr>
            <a:picLocks noChangeAspect="1"/>
          </p:cNvPicPr>
          <p:nvPr/>
        </p:nvPicPr>
        <p:blipFill>
          <a:blip r:embed="rId3" cstate="print"/>
          <a:srcRect r="8593"/>
          <a:stretch>
            <a:fillRect/>
          </a:stretch>
        </p:blipFill>
        <p:spPr>
          <a:xfrm>
            <a:off x="0" y="1000108"/>
            <a:ext cx="6143636" cy="45683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72264" y="5786454"/>
            <a:ext cx="23695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dirty="0">
                <a:solidFill>
                  <a:srgbClr val="00B050"/>
                </a:solidFill>
                <a:latin typeface="Arbat-Bold" pitchFamily="2" charset="0"/>
              </a:rPr>
              <a:t>Кислица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615006"/>
          </a:xfrm>
        </p:spPr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00B050"/>
                </a:solidFill>
              </a:rPr>
              <a:t>ЦЕЛИ И ЗАДАЧИ</a:t>
            </a:r>
            <a:r>
              <a:rPr lang="ru-RU" sz="2800" b="1" dirty="0" smtClean="0">
                <a:solidFill>
                  <a:srgbClr val="00B050"/>
                </a:solidFill>
              </a:rPr>
              <a:t>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1</a:t>
            </a:r>
            <a:r>
              <a:rPr lang="ru-RU" sz="2800" dirty="0" smtClean="0"/>
              <a:t>.  Познакомится с многообразием комнатных растений.</a:t>
            </a:r>
            <a:br>
              <a:rPr lang="ru-RU" sz="2800" dirty="0" smtClean="0"/>
            </a:br>
            <a:r>
              <a:rPr lang="ru-RU" sz="2800" dirty="0" smtClean="0"/>
              <a:t>2. Разделить комнатные растения на группы по происхождению.</a:t>
            </a:r>
            <a:br>
              <a:rPr lang="ru-RU" sz="2800" dirty="0" smtClean="0"/>
            </a:br>
            <a:r>
              <a:rPr lang="ru-RU" sz="2800" dirty="0" smtClean="0"/>
              <a:t>3. Познакомится с основными принципами ухода за комнатными растениями.</a:t>
            </a:r>
            <a:br>
              <a:rPr lang="ru-RU" sz="2800" dirty="0" smtClean="0"/>
            </a:br>
            <a:r>
              <a:rPr lang="ru-RU" sz="2800" dirty="0" smtClean="0"/>
              <a:t>4.  Изучить методы вегетативного размножения растений.</a:t>
            </a:r>
            <a:br>
              <a:rPr lang="ru-RU" sz="2800" dirty="0" smtClean="0"/>
            </a:br>
            <a:r>
              <a:rPr lang="ru-RU" sz="2800" dirty="0" smtClean="0"/>
              <a:t>5. Составить перечень основных растений рекомендованных для озеленения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МОУ </a:t>
            </a:r>
            <a:r>
              <a:rPr lang="ru-RU" sz="2800" dirty="0" smtClean="0"/>
              <a:t>СОШ № 11.</a:t>
            </a:r>
            <a:br>
              <a:rPr lang="ru-RU" sz="2800" dirty="0" smtClean="0"/>
            </a:br>
            <a:r>
              <a:rPr lang="ru-RU" sz="2800" b="1" dirty="0" smtClean="0"/>
              <a:t> </a:t>
            </a:r>
            <a:endParaRPr lang="ru-RU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7429520" cy="5572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4" y="5929330"/>
            <a:ext cx="421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B050"/>
                </a:solidFill>
                <a:latin typeface="Arbat-Bold" pitchFamily="2" charset="0"/>
              </a:rPr>
              <a:t>Хлорофитум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63.JPG"/>
          <p:cNvPicPr>
            <a:picLocks noChangeAspect="1"/>
          </p:cNvPicPr>
          <p:nvPr/>
        </p:nvPicPr>
        <p:blipFill>
          <a:blip r:embed="rId3" cstate="print"/>
          <a:srcRect l="10156" b="22916"/>
          <a:stretch>
            <a:fillRect/>
          </a:stretch>
        </p:blipFill>
        <p:spPr>
          <a:xfrm>
            <a:off x="0" y="0"/>
            <a:ext cx="8215338" cy="5286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876" y="5929330"/>
            <a:ext cx="4071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Папоротник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90.JPG"/>
          <p:cNvPicPr>
            <a:picLocks noChangeAspect="1"/>
          </p:cNvPicPr>
          <p:nvPr/>
        </p:nvPicPr>
        <p:blipFill>
          <a:blip r:embed="rId2" cstate="print"/>
          <a:srcRect r="7031" b="8333"/>
          <a:stretch>
            <a:fillRect/>
          </a:stretch>
        </p:blipFill>
        <p:spPr>
          <a:xfrm>
            <a:off x="0" y="0"/>
            <a:ext cx="7724142" cy="5711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00562" y="6150114"/>
            <a:ext cx="6715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Папоротник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83.JPG"/>
          <p:cNvPicPr>
            <a:picLocks noChangeAspect="1"/>
          </p:cNvPicPr>
          <p:nvPr/>
        </p:nvPicPr>
        <p:blipFill>
          <a:blip r:embed="rId3"/>
          <a:srcRect t="16667" r="44374" b="29365"/>
          <a:stretch>
            <a:fillRect/>
          </a:stretch>
        </p:blipFill>
        <p:spPr>
          <a:xfrm rot="5400000">
            <a:off x="-126837" y="126836"/>
            <a:ext cx="5643602" cy="5389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628" y="6000768"/>
            <a:ext cx="385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Папоротник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50_1.JPG"/>
          <p:cNvPicPr>
            <a:picLocks noChangeAspect="1"/>
          </p:cNvPicPr>
          <p:nvPr/>
        </p:nvPicPr>
        <p:blipFill>
          <a:blip r:embed="rId2" cstate="print"/>
          <a:srcRect l="11494" t="9195" r="24138"/>
          <a:stretch>
            <a:fillRect/>
          </a:stretch>
        </p:blipFill>
        <p:spPr>
          <a:xfrm>
            <a:off x="0" y="0"/>
            <a:ext cx="6143636" cy="650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5042" y="5929330"/>
            <a:ext cx="292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Гибискус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558_1.JPG"/>
          <p:cNvPicPr>
            <a:picLocks noChangeAspect="1"/>
          </p:cNvPicPr>
          <p:nvPr/>
        </p:nvPicPr>
        <p:blipFill>
          <a:blip r:embed="rId2" cstate="print"/>
          <a:srcRect t="21875" b="14583"/>
          <a:stretch>
            <a:fillRect/>
          </a:stretch>
        </p:blipFill>
        <p:spPr>
          <a:xfrm>
            <a:off x="0" y="0"/>
            <a:ext cx="9144000" cy="43577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728" y="5357826"/>
            <a:ext cx="6215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B050"/>
                </a:solidFill>
                <a:latin typeface="Arbat-Bold" pitchFamily="2" charset="0"/>
              </a:rPr>
              <a:t>Узамбарская</a:t>
            </a:r>
            <a:r>
              <a:rPr lang="ru-RU" sz="4000" dirty="0" smtClean="0"/>
              <a:t> </a:t>
            </a:r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фиалка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500042"/>
            <a:ext cx="8686800" cy="558008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Размножение комнатных растений</a:t>
            </a:r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:</a:t>
            </a:r>
            <a:endParaRPr lang="en-US" sz="4000" dirty="0" smtClean="0">
              <a:solidFill>
                <a:srgbClr val="00B050"/>
              </a:solidFill>
              <a:latin typeface="Arbat-Bold" pitchFamily="2" charset="0"/>
            </a:endParaRPr>
          </a:p>
          <a:p>
            <a:pPr>
              <a:buNone/>
            </a:pPr>
            <a:endParaRPr lang="ru-RU" sz="4000" dirty="0" smtClean="0">
              <a:solidFill>
                <a:srgbClr val="00B050"/>
              </a:solidFill>
              <a:latin typeface="Arbat-Bold" pitchFamily="2" charset="0"/>
            </a:endParaRPr>
          </a:p>
          <a:p>
            <a:pPr marL="514350" indent="-514350">
              <a:buNone/>
            </a:pPr>
            <a:r>
              <a:rPr lang="ru-RU" sz="4000" dirty="0" smtClean="0"/>
              <a:t>1.Семенное (применяется редко).</a:t>
            </a:r>
          </a:p>
          <a:p>
            <a:pPr marL="514350" indent="-514350">
              <a:buNone/>
            </a:pPr>
            <a:r>
              <a:rPr lang="ru-RU" sz="4000" dirty="0" smtClean="0"/>
              <a:t>2. Вегетативное.</a:t>
            </a:r>
          </a:p>
        </p:txBody>
      </p:sp>
      <p:pic>
        <p:nvPicPr>
          <p:cNvPr id="5" name="Рисунок 4" descr="IMG_1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6314" y="3786190"/>
            <a:ext cx="4095747" cy="307181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3614742"/>
          </a:xfrm>
        </p:spPr>
        <p:txBody>
          <a:bodyPr>
            <a:normAutofit/>
          </a:bodyPr>
          <a:lstStyle/>
          <a:p>
            <a:r>
              <a:rPr lang="ru-RU" dirty="0" smtClean="0"/>
              <a:t>Вегетативное размножение – это размножение с помощью вегетативных органов:  корней, стеблей и листьев.</a:t>
            </a:r>
            <a:endParaRPr lang="ru-RU" dirty="0"/>
          </a:p>
        </p:txBody>
      </p:sp>
      <p:pic>
        <p:nvPicPr>
          <p:cNvPr id="3" name="Рисунок 2" descr="IMG_1235.JPG"/>
          <p:cNvPicPr>
            <a:picLocks noChangeAspect="1"/>
          </p:cNvPicPr>
          <p:nvPr/>
        </p:nvPicPr>
        <p:blipFill>
          <a:blip r:embed="rId2" cstate="print"/>
          <a:srcRect l="11111" r="22222"/>
          <a:stretch>
            <a:fillRect/>
          </a:stretch>
        </p:blipFill>
        <p:spPr>
          <a:xfrm>
            <a:off x="5572132" y="3286124"/>
            <a:ext cx="3000396" cy="337542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Размножение отпрысками: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Отпрысками  </a:t>
            </a:r>
            <a:r>
              <a:rPr lang="ru-RU" dirty="0" smtClean="0"/>
              <a:t>размножаются: каллу, куркулиго, кливию, алоэ, драцену, сансевиеру. </a:t>
            </a:r>
            <a:endParaRPr lang="ru-RU" dirty="0"/>
          </a:p>
        </p:txBody>
      </p:sp>
      <p:pic>
        <p:nvPicPr>
          <p:cNvPr id="4" name="Рисунок 3" descr="H:\проектные работы\Фото\2009_04_21\IMG_119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643314"/>
            <a:ext cx="3786214" cy="2986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проектные работы\Фото\2009_04_21\IMG_118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643314"/>
            <a:ext cx="38576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467600" cy="11430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Размножение усами.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Усами размножают: камнеломку и </a:t>
            </a:r>
            <a:r>
              <a:rPr lang="ru-RU" sz="2800" dirty="0" err="1" smtClean="0"/>
              <a:t>хлорофитум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4" name="Рисунок 3" descr="H:\проектные работы\Фото\2009_04_21\IMG_1174.JPG"/>
          <p:cNvPicPr/>
          <p:nvPr/>
        </p:nvPicPr>
        <p:blipFill>
          <a:blip r:embed="rId2" cstate="print"/>
          <a:srcRect l="14683"/>
          <a:stretch>
            <a:fillRect/>
          </a:stretch>
        </p:blipFill>
        <p:spPr bwMode="auto">
          <a:xfrm>
            <a:off x="4929190" y="2928934"/>
            <a:ext cx="4000528" cy="3443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S73000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928934"/>
            <a:ext cx="4572032" cy="342902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571480"/>
            <a:ext cx="800105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Для того чтобы растения чувствовали себя в помещении "как дома", необходимо прежде всего знать основные требования каждого из них к влажности, освещенности, температуре и почве. Все это в основном зависит от происхождения растений, тех условий, в которых они растут у себя на родине.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Размножение черенками.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Черенками размножают: фикус, бегонии, циссус, бальзамин, пеларгонию, жасмин, инжир, плющ и  т.д.</a:t>
            </a:r>
            <a:endParaRPr lang="ru-RU" dirty="0"/>
          </a:p>
        </p:txBody>
      </p:sp>
      <p:pic>
        <p:nvPicPr>
          <p:cNvPr id="4" name="Рисунок 3" descr="H:\проектные работы\Фото\2009_04_21\IMG_1177.JPG"/>
          <p:cNvPicPr/>
          <p:nvPr/>
        </p:nvPicPr>
        <p:blipFill>
          <a:blip r:embed="rId2" cstate="print"/>
          <a:srcRect l="14527"/>
          <a:stretch>
            <a:fillRect/>
          </a:stretch>
        </p:blipFill>
        <p:spPr bwMode="auto">
          <a:xfrm>
            <a:off x="214282" y="3214686"/>
            <a:ext cx="3643338" cy="304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проектные работы\Фото\2009_04_21\IMG_11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214686"/>
            <a:ext cx="382049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 smtClean="0"/>
              <a:t>Размножение луковицами.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Луковицами размножаются: амариллис, кринум, гемантус, зефирантес.</a:t>
            </a:r>
            <a:endParaRPr lang="ru-RU" dirty="0"/>
          </a:p>
        </p:txBody>
      </p:sp>
      <p:pic>
        <p:nvPicPr>
          <p:cNvPr id="4" name="Рисунок 3" descr="H:\проектные работы\Фото\2009_04_21\IMG_119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500438"/>
            <a:ext cx="3491845" cy="295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IMG_12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3500438"/>
            <a:ext cx="3905277" cy="2928958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" y="1142984"/>
          <a:ext cx="9144031" cy="3929518"/>
        </p:xfrm>
        <a:graphic>
          <a:graphicData uri="http://schemas.openxmlformats.org/drawingml/2006/table">
            <a:tbl>
              <a:tblPr/>
              <a:tblGrid>
                <a:gridCol w="1432213"/>
                <a:gridCol w="1669025"/>
                <a:gridCol w="1993653"/>
                <a:gridCol w="2337195"/>
                <a:gridCol w="1711945"/>
              </a:tblGrid>
              <a:tr h="85725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latin typeface="Calibri"/>
                          <a:ea typeface="Calibri"/>
                          <a:cs typeface="Times New Roman"/>
                        </a:rPr>
                        <a:t>                          </a:t>
                      </a: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Характеристика  растения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</a:t>
                      </a: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Даты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98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Закладки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опыта 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Появление новых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 smtClean="0">
                          <a:latin typeface="Calibri"/>
                          <a:ea typeface="Calibri"/>
                          <a:cs typeface="Times New Roman"/>
                        </a:rPr>
                        <a:t>листьев</a:t>
                      </a:r>
                      <a:endParaRPr lang="ru-RU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>
                          <a:latin typeface="Calibri"/>
                          <a:ea typeface="Calibri"/>
                          <a:cs typeface="Times New Roman"/>
                        </a:rPr>
                        <a:t>             </a:t>
                      </a: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Прироста  </a:t>
                      </a: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   стебля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Появления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цветков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8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Опытное  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14.02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21. 02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1см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3 недели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Контрольное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14. 02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28. 02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0,5см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1 месяц</a:t>
                      </a:r>
                    </a:p>
                  </a:txBody>
                  <a:tcPr marL="53947" marR="539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5720" y="5143512"/>
            <a:ext cx="8715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Вывод: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процесс укоренения быстрее идёт в почве, т.к там содержатся питательные вещества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860" y="285728"/>
            <a:ext cx="2034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B050"/>
                </a:solidFill>
                <a:latin typeface="Arbat-Bold" pitchFamily="2" charset="0"/>
              </a:rPr>
              <a:t>Опыт 1.</a:t>
            </a:r>
            <a:endParaRPr lang="ru-RU" sz="36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:\проектные работы\Фото\2009_04_21\IMG_117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718" cy="3286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H:\проектные работы\Фото\2009_04_21\IMG_1180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143248"/>
            <a:ext cx="4507588" cy="359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00098" y="142852"/>
            <a:ext cx="6696092" cy="64294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50"/>
                </a:solidFill>
                <a:latin typeface="Arbat-Bold" pitchFamily="2" charset="0"/>
              </a:rPr>
              <a:t>                          </a:t>
            </a:r>
            <a:r>
              <a:rPr lang="ru-RU" dirty="0" smtClean="0">
                <a:solidFill>
                  <a:srgbClr val="00B050"/>
                </a:solidFill>
                <a:latin typeface="Arbat-Bold" pitchFamily="2" charset="0"/>
              </a:rPr>
              <a:t>Опыт </a:t>
            </a:r>
            <a:r>
              <a:rPr lang="ru-RU" dirty="0" smtClean="0">
                <a:solidFill>
                  <a:srgbClr val="00B050"/>
                </a:solidFill>
                <a:latin typeface="Arbat-Bold" pitchFamily="2" charset="0"/>
              </a:rPr>
              <a:t>2.</a:t>
            </a:r>
            <a:endParaRPr lang="ru-RU" dirty="0">
              <a:solidFill>
                <a:srgbClr val="00B050"/>
              </a:solidFill>
              <a:latin typeface="Arbat-Bold" pitchFamily="2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"/>
          </p:nvPr>
        </p:nvGraphicFramePr>
        <p:xfrm>
          <a:off x="-1" y="928670"/>
          <a:ext cx="9144001" cy="4284831"/>
        </p:xfrm>
        <a:graphic>
          <a:graphicData uri="http://schemas.openxmlformats.org/drawingml/2006/table">
            <a:tbl>
              <a:tblPr/>
              <a:tblGrid>
                <a:gridCol w="1529245"/>
                <a:gridCol w="1471120"/>
                <a:gridCol w="1571636"/>
                <a:gridCol w="2357454"/>
                <a:gridCol w="2214546"/>
              </a:tblGrid>
              <a:tr h="81954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Характеристика  растения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         Даты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775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Закладки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опыта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Появление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новых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листьев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Прироста      стебля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Появления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цветков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4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Опытное 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14.02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18. 02.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1,5см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2недели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47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Контроль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err="1" smtClean="0">
                          <a:latin typeface="Calibri"/>
                          <a:ea typeface="Calibri"/>
                          <a:cs typeface="Times New Roman"/>
                        </a:rPr>
                        <a:t>ное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14. 02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24. 02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 см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3 недели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4348" y="5286388"/>
            <a:ext cx="714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B050"/>
                </a:solidFill>
              </a:rPr>
              <a:t>Вывод:</a:t>
            </a:r>
            <a:r>
              <a:rPr lang="ru-RU" sz="3200" dirty="0" smtClean="0"/>
              <a:t> </a:t>
            </a:r>
            <a:r>
              <a:rPr lang="ru-RU" sz="3200" dirty="0" smtClean="0">
                <a:solidFill>
                  <a:srgbClr val="FF0000"/>
                </a:solidFill>
              </a:rPr>
              <a:t>влажность ускоряет процесс корнеобразования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:\проектные работы\Фото\2009_04_21\IMG_117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500042"/>
            <a:ext cx="414340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проектные работы\Фото\2009_04_21\IMG_11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928934"/>
            <a:ext cx="4076709" cy="37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14290"/>
            <a:ext cx="7696224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                </a:t>
            </a:r>
            <a:r>
              <a:rPr lang="ru-RU" dirty="0" smtClean="0">
                <a:solidFill>
                  <a:srgbClr val="00B050"/>
                </a:solidFill>
                <a:latin typeface="Arbat-Bold" pitchFamily="2" charset="0"/>
              </a:rPr>
              <a:t>Опыт 3.</a:t>
            </a:r>
            <a:endParaRPr lang="ru-RU" dirty="0">
              <a:solidFill>
                <a:srgbClr val="00B050"/>
              </a:solidFill>
              <a:latin typeface="Arbat-Bold" pitchFamily="2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3" y="857232"/>
          <a:ext cx="8858313" cy="4514981"/>
        </p:xfrm>
        <a:graphic>
          <a:graphicData uri="http://schemas.openxmlformats.org/drawingml/2006/table">
            <a:tbl>
              <a:tblPr/>
              <a:tblGrid>
                <a:gridCol w="2214579"/>
                <a:gridCol w="1500198"/>
                <a:gridCol w="1571636"/>
                <a:gridCol w="3571900"/>
              </a:tblGrid>
              <a:tr h="50006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Характеристика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черенка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                                          </a:t>
                      </a: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Даты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286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Закладки </a:t>
                      </a:r>
                      <a:endParaRPr lang="ru-RU" sz="2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опыта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появление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корней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Появление  дочерних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растений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1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Черенки  замачивались в  воде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15.02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26.02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25. 03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45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Черенки  замачивались  в  растворе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15.02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latin typeface="Calibri"/>
                          <a:ea typeface="Calibri"/>
                          <a:cs typeface="Times New Roman"/>
                        </a:rPr>
                        <a:t>18.02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Calibri"/>
                          <a:ea typeface="Calibri"/>
                          <a:cs typeface="Times New Roman"/>
                        </a:rPr>
                        <a:t>14. 03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0034" y="5500702"/>
            <a:ext cx="8286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Вывод: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ауксин ускоряет укоренение листовых черенков, молодые растения появляются раньше. Он и более сильные.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:\проектные работы\Фото\2009_04_21\IMG_118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52"/>
            <a:ext cx="392909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:\проектные работы\Фото\2009_04_21\IMG_11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71810"/>
            <a:ext cx="4122083" cy="337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365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6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68" decel="50000" autoRev="1" fill="hold">
                                          <p:stCondLst>
                                            <p:cond delay="136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8" fill="hold">
                                          <p:stCondLst>
                                            <p:cond delay="2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9600" dirty="0" smtClean="0">
                <a:solidFill>
                  <a:srgbClr val="00B0F0"/>
                </a:solidFill>
              </a:rPr>
              <a:t>Конец.</a:t>
            </a:r>
          </a:p>
          <a:p>
            <a:r>
              <a:rPr lang="ru-RU" sz="6600" dirty="0" smtClean="0">
                <a:solidFill>
                  <a:srgbClr val="7030A0"/>
                </a:solidFill>
              </a:rPr>
              <a:t>Спасибо за внимание.</a:t>
            </a:r>
            <a:endParaRPr lang="ru-RU" sz="6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0" y="1071546"/>
            <a:ext cx="91440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</a:rPr>
              <a:t>Происхождение комнатных растений очень разнообразно. Родина одних — влажные тропические леса, родина других — жаркие, безводные пустыни, третьи являются уроженцами субтропиков и т. д. Поэтому соответственно происхождению их можно разделить на следующие группы: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</a:rPr>
              <a:t>растения влажных тропических лесов;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</a:rPr>
              <a:t>растения субтропиков;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</a:rPr>
              <a:t>растения пустынь;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2853"/>
            <a:ext cx="7772400" cy="1500197"/>
          </a:xfrm>
        </p:spPr>
        <p:txBody>
          <a:bodyPr/>
          <a:lstStyle/>
          <a:p>
            <a:r>
              <a:rPr lang="ru-RU" dirty="0" smtClean="0"/>
              <a:t>Растения влажных тропических лесов</a:t>
            </a:r>
            <a:endParaRPr lang="ru-RU" dirty="0"/>
          </a:p>
        </p:txBody>
      </p:sp>
      <p:pic>
        <p:nvPicPr>
          <p:cNvPr id="4" name="Рисунок 3" descr="IMG_0559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85860"/>
            <a:ext cx="6357982" cy="47684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3636" y="5857892"/>
            <a:ext cx="2857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B050"/>
                </a:solidFill>
                <a:latin typeface="Arbat-Bold" pitchFamily="2" charset="0"/>
              </a:rPr>
              <a:t>Алоказия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231.JPG"/>
          <p:cNvPicPr>
            <a:picLocks noChangeAspect="1"/>
          </p:cNvPicPr>
          <p:nvPr/>
        </p:nvPicPr>
        <p:blipFill>
          <a:blip r:embed="rId2" cstate="print"/>
          <a:srcRect l="17143" r="6785" b="2857"/>
          <a:stretch>
            <a:fillRect/>
          </a:stretch>
        </p:blipFill>
        <p:spPr>
          <a:xfrm>
            <a:off x="428596" y="571480"/>
            <a:ext cx="5072098" cy="52149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00694" y="5572140"/>
            <a:ext cx="3500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00B050"/>
                </a:solidFill>
                <a:latin typeface="Arbat-Bold" pitchFamily="2" charset="0"/>
              </a:rPr>
              <a:t>Сциндапсус</a:t>
            </a:r>
            <a:endParaRPr lang="ru-RU" sz="4000" b="1" i="1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6500826" cy="4875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3504" y="5357826"/>
            <a:ext cx="371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00B050"/>
                </a:solidFill>
                <a:latin typeface="Arbat-Bold" pitchFamily="2" charset="0"/>
              </a:rPr>
              <a:t>Антуриум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7300057.JPG"/>
          <p:cNvPicPr>
            <a:picLocks noChangeAspect="1"/>
          </p:cNvPicPr>
          <p:nvPr/>
        </p:nvPicPr>
        <p:blipFill>
          <a:blip r:embed="rId2" cstate="print"/>
          <a:srcRect t="18750" b="16666"/>
          <a:stretch>
            <a:fillRect/>
          </a:stretch>
        </p:blipFill>
        <p:spPr>
          <a:xfrm>
            <a:off x="-1" y="0"/>
            <a:ext cx="6470827" cy="5572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7818" y="5857892"/>
            <a:ext cx="3571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 smtClean="0">
                <a:solidFill>
                  <a:srgbClr val="00B050"/>
                </a:solidFill>
                <a:latin typeface="Arbat-Bold" pitchFamily="2" charset="0"/>
              </a:rPr>
              <a:t>Пеперомия</a:t>
            </a:r>
            <a:endParaRPr lang="ru-RU" sz="4000" dirty="0">
              <a:solidFill>
                <a:srgbClr val="00B050"/>
              </a:solidFill>
              <a:latin typeface="Arbat-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431</TotalTime>
  <Words>467</Words>
  <Application>Microsoft Office PowerPoint</Application>
  <PresentationFormat>Экран (4:3)</PresentationFormat>
  <Paragraphs>127</Paragraphs>
  <Slides>48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Трек</vt:lpstr>
      <vt:lpstr>  Драганова Ольга Корсакова Мария Каплунова Александра Савинова Валерия</vt:lpstr>
      <vt:lpstr>Слайд 2</vt:lpstr>
      <vt:lpstr>ЦЕЛИ И ЗАДАЧИ:  1.  Познакомится с многообразием комнатных растений. 2. Разделить комнатные растения на группы по происхождению. 3. Познакомится с основными принципами ухода за комнатными растениями. 4.  Изучить методы вегетативного размножения растений. 5. Составить перечень основных растений рекомендованных для озеленения  МОУ СОШ № 11.  </vt:lpstr>
      <vt:lpstr>Слайд 4</vt:lpstr>
      <vt:lpstr>Слайд 5</vt:lpstr>
      <vt:lpstr>Растения влажных тропических лесов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Вегетативное размножение – это размножение с помощью вегетативных органов:  корней, стеблей и листьев.</vt:lpstr>
      <vt:lpstr>Размножение отпрысками:</vt:lpstr>
      <vt:lpstr>Размножение усами.</vt:lpstr>
      <vt:lpstr>Размножение черенками.</vt:lpstr>
      <vt:lpstr>Размножение луковицами. </vt:lpstr>
      <vt:lpstr>Слайд 42</vt:lpstr>
      <vt:lpstr>Слайд 43</vt:lpstr>
      <vt:lpstr>                          Опыт 2.</vt:lpstr>
      <vt:lpstr>Слайд 45</vt:lpstr>
      <vt:lpstr>                 Опыт 3.</vt:lpstr>
      <vt:lpstr>Слайд 47</vt:lpstr>
      <vt:lpstr>Слайд 48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Растения влажных тропических лесов</dc:title>
  <dc:creator>Роман</dc:creator>
  <cp:lastModifiedBy>Роман</cp:lastModifiedBy>
  <cp:revision>31</cp:revision>
  <dcterms:created xsi:type="dcterms:W3CDTF">2009-04-22T16:55:18Z</dcterms:created>
  <dcterms:modified xsi:type="dcterms:W3CDTF">2009-04-23T17:38:50Z</dcterms:modified>
</cp:coreProperties>
</file>