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3%D0%BD%D0%B3%D0%B5%D1%80,_%D0%9C%D0%B0%D0%BA%D1%81&amp;action=edit&amp;redlink=1" TargetMode="External"/><Relationship Id="rId13" Type="http://schemas.openxmlformats.org/officeDocument/2006/relationships/hyperlink" Target="http://ru.wikipedia.org/w/index.php?title=%D0%A0%D1%91%D0%BA%D0%B5%D0%BB%D1%8C,_%D0%99%D0%BE%D0%B7%D0%B5%D1%84&amp;action=edit&amp;redlink=1" TargetMode="External"/><Relationship Id="rId3" Type="http://schemas.openxmlformats.org/officeDocument/2006/relationships/hyperlink" Target="http://ru.wikipedia.org/wiki/%D0%91%D0%B0%D0%B3%D0%B0%D1%82%D0%B5%D0%BB%D1%8C" TargetMode="External"/><Relationship Id="rId7" Type="http://schemas.openxmlformats.org/officeDocument/2006/relationships/hyperlink" Target="http://ru.wikipedia.org/wiki/1923_%D0%B3%D0%BE%D0%B4" TargetMode="External"/><Relationship Id="rId12" Type="http://schemas.openxmlformats.org/officeDocument/2006/relationships/hyperlink" Target="http://de.wikipedia.org/wiki/Elisabeth_R%C3%B6ckel" TargetMode="External"/><Relationship Id="rId17" Type="http://schemas.openxmlformats.org/officeDocument/2006/relationships/image" Target="../media/image3.jpeg"/><Relationship Id="rId2" Type="http://schemas.openxmlformats.org/officeDocument/2006/relationships/image" Target="../media/image4.jpeg"/><Relationship Id="rId16" Type="http://schemas.openxmlformats.org/officeDocument/2006/relationships/hyperlink" Target="http://ru.wikipedia.org/wiki/%D0%91%D0%B0%D0%BC%D0%B1%D0%B5%D1%80%D0%B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e.wikipedia.org/wiki/Ludwig_Nohl" TargetMode="External"/><Relationship Id="rId11" Type="http://schemas.openxmlformats.org/officeDocument/2006/relationships/hyperlink" Target="http://de.wikipedia.org/wiki/Klaus_Martin_Kopitz" TargetMode="External"/><Relationship Id="rId5" Type="http://schemas.openxmlformats.org/officeDocument/2006/relationships/hyperlink" Target="http://ru.wikipedia.org/wiki/1865_%D0%B3%D0%BE%D0%B4" TargetMode="External"/><Relationship Id="rId15" Type="http://schemas.openxmlformats.org/officeDocument/2006/relationships/hyperlink" Target="http://ru.wikipedia.org/wiki/%D0%92%D0%B5%D0%BD%D0%B0" TargetMode="External"/><Relationship Id="rId10" Type="http://schemas.openxmlformats.org/officeDocument/2006/relationships/hyperlink" Target="http://ru.wikipedia.org/wiki/2009_%D0%B3%D0%BE%D0%B4" TargetMode="External"/><Relationship Id="rId4" Type="http://schemas.openxmlformats.org/officeDocument/2006/relationships/hyperlink" Target="http://ru.wikipedia.org/wiki/%D0%9B%D1%8E%D0%B4%D0%B2%D0%B8%D0%B3_%D0%B2%D0%B0%D0%BD_%D0%91%D0%B5%D1%82%D1%85%D0%BE%D0%B2%D0%B5%D0%BD" TargetMode="External"/><Relationship Id="rId9" Type="http://schemas.openxmlformats.org/officeDocument/2006/relationships/hyperlink" Target="http://ru.wikipedia.org/w/index.php?title=%D0%9C%D0%B0%D0%BB%D1%84%D0%B0%D1%82%D1%82%D0%B8,_%D0%A2%D0%B5%D1%80%D0%B5%D0%B7%D0%B0&amp;action=edit&amp;redlink=1" TargetMode="External"/><Relationship Id="rId14" Type="http://schemas.openxmlformats.org/officeDocument/2006/relationships/hyperlink" Target="http://ru.wikipedia.org/wiki/1810_%D0%B3%D0%BE%D0%B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ЛЮБВИ В ТВОРЧЕСТВЕ БЕТХОВЕНА.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Наталья\Desktop\Beetho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4392488" cy="4104456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220px-Elisabeth_Röck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0728"/>
            <a:ext cx="2331091" cy="3263528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Therese_Malfatti_Anonym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1987102" cy="2345432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J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844824"/>
            <a:ext cx="244827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</a:t>
            </a:r>
            <a:r>
              <a:rPr lang="ru-RU" b="1" dirty="0" err="1" smtClean="0"/>
              <a:t>Элизе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Наталья\Desktop\Therese_Malfatti_Anonym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764705"/>
            <a:ext cx="3168352" cy="324036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836712"/>
            <a:ext cx="5050904" cy="583264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«К </a:t>
            </a:r>
            <a:r>
              <a:rPr lang="ru-RU" b="1" dirty="0" err="1" smtClean="0"/>
              <a:t>Элизе</a:t>
            </a:r>
            <a:r>
              <a:rPr lang="ru-RU" b="1" dirty="0" smtClean="0"/>
              <a:t>»</a:t>
            </a:r>
            <a:r>
              <a:rPr lang="ru-RU" dirty="0" smtClean="0"/>
              <a:t>  — знаменитая фортепианная пьеса-</a:t>
            </a:r>
            <a:r>
              <a:rPr lang="ru-RU" dirty="0" smtClean="0">
                <a:hlinkClick r:id="rId3" tooltip="Багатель"/>
              </a:rPr>
              <a:t>багатель</a:t>
            </a:r>
            <a:r>
              <a:rPr lang="ru-RU" dirty="0" smtClean="0"/>
              <a:t> </a:t>
            </a:r>
            <a:r>
              <a:rPr lang="ru-RU" dirty="0" smtClean="0">
                <a:hlinkClick r:id="rId4" tooltip="Людвиг ван Бетховен"/>
              </a:rPr>
              <a:t>Людвига </a:t>
            </a:r>
            <a:r>
              <a:rPr lang="ru-RU" dirty="0" err="1" smtClean="0">
                <a:hlinkClick r:id="rId4" tooltip="Людвиг ван Бетховен"/>
              </a:rPr>
              <a:t>ван</a:t>
            </a:r>
            <a:r>
              <a:rPr lang="ru-RU" dirty="0" smtClean="0">
                <a:hlinkClick r:id="rId4" tooltip="Людвиг ван Бетховен"/>
              </a:rPr>
              <a:t> Бетховена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 smtClean="0">
                <a:hlinkClick r:id="rId5" tooltip="1865 год"/>
              </a:rPr>
              <a:t>1865 году</a:t>
            </a:r>
            <a:r>
              <a:rPr lang="ru-RU" dirty="0" smtClean="0"/>
              <a:t> биограф композитора, музыкант </a:t>
            </a:r>
            <a:r>
              <a:rPr lang="ru-RU" dirty="0" smtClean="0">
                <a:hlinkClick r:id="rId6" tooltip="de:Ludwig Nohl"/>
              </a:rPr>
              <a:t>Людвиг Ноль</a:t>
            </a:r>
            <a:r>
              <a:rPr lang="ru-RU" dirty="0" smtClean="0"/>
              <a:t> (1831—1885), обнаружил рукопись «К </a:t>
            </a:r>
            <a:r>
              <a:rPr lang="ru-RU" dirty="0" err="1" smtClean="0"/>
              <a:t>Элизе</a:t>
            </a:r>
            <a:r>
              <a:rPr lang="ru-RU" dirty="0" smtClean="0"/>
              <a:t>». В </a:t>
            </a:r>
            <a:r>
              <a:rPr lang="ru-RU" dirty="0" smtClean="0">
                <a:hlinkClick r:id="rId7" tooltip="1923 год"/>
              </a:rPr>
              <a:t>1923 году</a:t>
            </a:r>
            <a:r>
              <a:rPr lang="ru-RU" dirty="0" smtClean="0"/>
              <a:t> исследователь творчества Бетховена </a:t>
            </a:r>
            <a:r>
              <a:rPr lang="ru-RU" dirty="0" smtClean="0">
                <a:hlinkClick r:id="rId8" tooltip="Унгер, Макс (страница отсутствует)"/>
              </a:rPr>
              <a:t>Макс Унгер</a:t>
            </a:r>
            <a:r>
              <a:rPr lang="ru-RU" dirty="0" smtClean="0"/>
              <a:t> предположил, что Ноль неправильно интерпретировал неразборчивый почерк композитора, и «К </a:t>
            </a:r>
            <a:r>
              <a:rPr lang="ru-RU" dirty="0" err="1" smtClean="0"/>
              <a:t>Элизе</a:t>
            </a:r>
            <a:r>
              <a:rPr lang="ru-RU" dirty="0" smtClean="0"/>
              <a:t>» на самом деле было посвящено пианистке и ученице Бетховена </a:t>
            </a:r>
            <a:r>
              <a:rPr lang="ru-RU" dirty="0" smtClean="0">
                <a:hlinkClick r:id="rId9" tooltip="Малфатти, Тереза (страница отсутствует)"/>
              </a:rPr>
              <a:t>Терезе </a:t>
            </a:r>
            <a:r>
              <a:rPr lang="ru-RU" dirty="0" err="1" smtClean="0">
                <a:hlinkClick r:id="rId9" tooltip="Малфатти, Тереза (страница отсутствует)"/>
              </a:rPr>
              <a:t>Малфатти</a:t>
            </a:r>
            <a:r>
              <a:rPr lang="ru-RU" dirty="0" smtClean="0">
                <a:hlinkClick r:id="rId9" tooltip="Малфатти, Тереза (страница отсутствует)"/>
              </a:rPr>
              <a:t> фон </a:t>
            </a:r>
            <a:r>
              <a:rPr lang="ru-RU" dirty="0" err="1" smtClean="0">
                <a:hlinkClick r:id="rId9" tooltip="Малфатти, Тереза (страница отсутствует)"/>
              </a:rPr>
              <a:t>Роренбах</a:t>
            </a:r>
            <a:r>
              <a:rPr lang="ru-RU" dirty="0" smtClean="0">
                <a:hlinkClick r:id="rId9" tooltip="Малфатти, Тереза (страница отсутствует)"/>
              </a:rPr>
              <a:t> </a:t>
            </a:r>
            <a:r>
              <a:rPr lang="ru-RU" dirty="0" err="1" smtClean="0">
                <a:hlinkClick r:id="rId9" tooltip="Малфатти, Тереза (страница отсутствует)"/>
              </a:rPr>
              <a:t>цу</a:t>
            </a:r>
            <a:r>
              <a:rPr lang="ru-RU" dirty="0" smtClean="0">
                <a:hlinkClick r:id="rId9" tooltip="Малфатти, Тереза (страница отсутствует)"/>
              </a:rPr>
              <a:t> </a:t>
            </a:r>
            <a:r>
              <a:rPr lang="ru-RU" dirty="0" err="1" smtClean="0">
                <a:hlinkClick r:id="rId9" tooltip="Малфатти, Тереза (страница отсутствует)"/>
              </a:rPr>
              <a:t>Децца</a:t>
            </a:r>
            <a:r>
              <a:rPr lang="ru-RU" dirty="0" smtClean="0"/>
              <a:t> (1792—1851), виртуозно исполнявшей его произведения. Это предположение было основано на том, что Бетховен ухаживал за ней и даже собирался жениться, но получил отказ. </a:t>
            </a:r>
            <a:endParaRPr lang="en-US" dirty="0" smtClean="0"/>
          </a:p>
          <a:p>
            <a:r>
              <a:rPr lang="ru-RU" dirty="0" smtClean="0"/>
              <a:t>По другой версии, выдвинутой в </a:t>
            </a:r>
            <a:r>
              <a:rPr lang="ru-RU" dirty="0" smtClean="0">
                <a:hlinkClick r:id="rId10" tooltip="2009 год"/>
              </a:rPr>
              <a:t>2009 году</a:t>
            </a:r>
            <a:r>
              <a:rPr lang="ru-RU" dirty="0" smtClean="0"/>
              <a:t> берлинским музыковедом и исследователем творчества Бетховена </a:t>
            </a:r>
            <a:r>
              <a:rPr lang="ru-RU" dirty="0" smtClean="0">
                <a:hlinkClick r:id="rId11" tooltip="de:Klaus Martin Kopitz"/>
              </a:rPr>
              <a:t>Мартином </a:t>
            </a:r>
            <a:r>
              <a:rPr lang="ru-RU" dirty="0" err="1" smtClean="0">
                <a:hlinkClick r:id="rId11" tooltip="de:Klaus Martin Kopitz"/>
              </a:rPr>
              <a:t>Копитцем</a:t>
            </a:r>
            <a:r>
              <a:rPr lang="ru-RU" dirty="0" smtClean="0"/>
              <a:t>, автором издания «Бетховен глазами своих современников», пьеса «К </a:t>
            </a:r>
            <a:r>
              <a:rPr lang="ru-RU" dirty="0" err="1" smtClean="0"/>
              <a:t>Элизе</a:t>
            </a:r>
            <a:r>
              <a:rPr lang="ru-RU" dirty="0" smtClean="0"/>
              <a:t>» была посвящена немецкой сопрано-певице </a:t>
            </a:r>
            <a:r>
              <a:rPr lang="ru-RU" dirty="0" smtClean="0">
                <a:hlinkClick r:id="rId12" tooltip="de:Elisabeth Röckel"/>
              </a:rPr>
              <a:t>Элизабет </a:t>
            </a:r>
            <a:r>
              <a:rPr lang="ru-RU" dirty="0" err="1" smtClean="0">
                <a:hlinkClick r:id="rId12" tooltip="de:Elisabeth Röckel"/>
              </a:rPr>
              <a:t>Рёкель</a:t>
            </a:r>
            <a:r>
              <a:rPr lang="ru-RU" dirty="0" smtClean="0"/>
              <a:t>, младшей сестре друга композитора, тенора </a:t>
            </a:r>
            <a:r>
              <a:rPr lang="ru-RU" dirty="0" smtClean="0">
                <a:hlinkClick r:id="rId13" tooltip="Рёкель, Йозеф (страница отсутствует)"/>
              </a:rPr>
              <a:t>Йозефа </a:t>
            </a:r>
            <a:r>
              <a:rPr lang="ru-RU" dirty="0" err="1" smtClean="0">
                <a:hlinkClick r:id="rId13" tooltip="Рёкель, Йозеф (страница отсутствует)"/>
              </a:rPr>
              <a:t>Рёкеля</a:t>
            </a:r>
            <a:r>
              <a:rPr lang="ru-RU" dirty="0" smtClean="0"/>
              <a:t>. В дружеском кругу девушку звали </a:t>
            </a:r>
            <a:r>
              <a:rPr lang="ru-RU" dirty="0" err="1" smtClean="0"/>
              <a:t>Элизой</a:t>
            </a:r>
            <a:r>
              <a:rPr lang="ru-RU" dirty="0" smtClean="0"/>
              <a:t>, а когда в </a:t>
            </a:r>
            <a:r>
              <a:rPr lang="ru-RU" dirty="0" smtClean="0">
                <a:hlinkClick r:id="rId14" tooltip="1810 год"/>
              </a:rPr>
              <a:t>1810 году</a:t>
            </a:r>
            <a:r>
              <a:rPr lang="ru-RU" dirty="0" smtClean="0"/>
              <a:t> она переехала из </a:t>
            </a:r>
            <a:r>
              <a:rPr lang="ru-RU" dirty="0" smtClean="0">
                <a:hlinkClick r:id="rId15" tooltip="Вена"/>
              </a:rPr>
              <a:t>Вены</a:t>
            </a:r>
            <a:r>
              <a:rPr lang="ru-RU" dirty="0" smtClean="0"/>
              <a:t> в </a:t>
            </a:r>
            <a:r>
              <a:rPr lang="ru-RU" dirty="0" err="1" smtClean="0">
                <a:hlinkClick r:id="rId16" tooltip="Бамберг"/>
              </a:rPr>
              <a:t>Бамберг</a:t>
            </a:r>
            <a:r>
              <a:rPr lang="ru-RU" dirty="0" smtClean="0"/>
              <a:t>, Бетховен сделал ей прощальный подарок. Однако каким образом пьеса попала к Терезе </a:t>
            </a:r>
            <a:r>
              <a:rPr lang="ru-RU" dirty="0" err="1" smtClean="0"/>
              <a:t>Малфатти</a:t>
            </a:r>
            <a:r>
              <a:rPr lang="ru-RU" dirty="0" smtClean="0"/>
              <a:t> ещё при жизни Элизабет </a:t>
            </a:r>
            <a:r>
              <a:rPr lang="ru-RU" dirty="0" err="1" smtClean="0"/>
              <a:t>Рёкель</a:t>
            </a:r>
            <a:r>
              <a:rPr lang="ru-RU" dirty="0" smtClean="0"/>
              <a:t>, остаётся неясным.</a:t>
            </a:r>
            <a:endParaRPr lang="ru-RU" dirty="0"/>
          </a:p>
        </p:txBody>
      </p:sp>
      <p:pic>
        <p:nvPicPr>
          <p:cNvPr id="1027" name="Picture 3" descr="C:\Users\Наталья\Desktop\220px-Elisabeth_Röcke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576" y="2780928"/>
            <a:ext cx="2794000" cy="391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</a:t>
            </a:r>
            <a:r>
              <a:rPr lang="ru-RU" b="1" dirty="0" err="1" smtClean="0"/>
              <a:t>Элизе</a:t>
            </a:r>
            <a:r>
              <a:rPr lang="ru-RU" b="1" dirty="0" smtClean="0"/>
              <a:t>. И реальная история любви Бетховена.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1" name="Picture 3" descr="C:\Users\Наталья\Desktop\1f587322732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340768"/>
            <a:ext cx="4066616" cy="551723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600200"/>
            <a:ext cx="5122912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Влюбчив был Людвиг Ван Бетховен, ох как влюбчив, причем влюблялся в своих учениц, что до добра не доводило. </a:t>
            </a:r>
            <a:br>
              <a:rPr lang="ru-RU" dirty="0" smtClean="0"/>
            </a:br>
            <a:r>
              <a:rPr lang="ru-RU" dirty="0" smtClean="0"/>
              <a:t>Потому как ученицы все были из богатых и знатных семей, и родители отказывали не то что в руке, но и от дома.</a:t>
            </a:r>
            <a:br>
              <a:rPr lang="ru-RU" dirty="0" smtClean="0"/>
            </a:br>
            <a:r>
              <a:rPr lang="ru-RU" dirty="0" smtClean="0"/>
              <a:t>Первый раз я уже рассказал, как появилась Лунная соната – от любви, только от любви глохшего бедного музыканта к светской красавице.</a:t>
            </a:r>
            <a:br>
              <a:rPr lang="ru-RU" dirty="0" smtClean="0"/>
            </a:br>
            <a:r>
              <a:rPr lang="ru-RU" dirty="0" smtClean="0"/>
              <a:t>В этот раз «К </a:t>
            </a:r>
            <a:r>
              <a:rPr lang="ru-RU" dirty="0" err="1" smtClean="0"/>
              <a:t>Элизе</a:t>
            </a:r>
            <a:r>
              <a:rPr lang="ru-RU" dirty="0" smtClean="0"/>
              <a:t>»– багатель, то есть короткое фортепьянное произведение, - было посвящено вовсе и не </a:t>
            </a:r>
            <a:r>
              <a:rPr lang="ru-RU" dirty="0" err="1" smtClean="0"/>
              <a:t>Элизе</a:t>
            </a:r>
            <a:r>
              <a:rPr lang="ru-RU" dirty="0" smtClean="0"/>
              <a:t>, а Терезе (</a:t>
            </a:r>
            <a:r>
              <a:rPr lang="ru-RU" dirty="0" err="1" smtClean="0"/>
              <a:t>Therese</a:t>
            </a:r>
            <a:r>
              <a:rPr lang="ru-RU" dirty="0" smtClean="0"/>
              <a:t> </a:t>
            </a:r>
            <a:r>
              <a:rPr lang="ru-RU" dirty="0" err="1" smtClean="0"/>
              <a:t>Malfatti</a:t>
            </a:r>
            <a:r>
              <a:rPr lang="ru-RU" dirty="0" smtClean="0"/>
              <a:t>), чей папаша был знатен и богат, а кроме всего прочего еще и был доктором уже больного Бетховена.</a:t>
            </a:r>
            <a:br>
              <a:rPr lang="ru-RU" dirty="0" smtClean="0"/>
            </a:br>
            <a:r>
              <a:rPr lang="ru-RU" dirty="0" smtClean="0"/>
              <a:t>От багатели не разбогатеешь.</a:t>
            </a:r>
            <a:br>
              <a:rPr lang="ru-RU" dirty="0" smtClean="0"/>
            </a:br>
            <a:r>
              <a:rPr lang="ru-RU" dirty="0" smtClean="0"/>
              <a:t>Любовь была взаимная, как считают историки-биографы Бетховена, но Терезу отдали замуж за барона </a:t>
            </a:r>
            <a:r>
              <a:rPr lang="ru-RU" dirty="0" err="1" smtClean="0"/>
              <a:t>Von</a:t>
            </a:r>
            <a:r>
              <a:rPr lang="ru-RU" dirty="0" smtClean="0"/>
              <a:t> </a:t>
            </a:r>
            <a:r>
              <a:rPr lang="ru-RU" dirty="0" err="1" smtClean="0"/>
              <a:t>Drosdick</a:t>
            </a:r>
            <a:r>
              <a:rPr lang="ru-RU" dirty="0" smtClean="0"/>
              <a:t>. Ей было 17 лет ему 39.</a:t>
            </a:r>
            <a:br>
              <a:rPr lang="ru-RU" dirty="0" smtClean="0"/>
            </a:br>
            <a:r>
              <a:rPr lang="ru-RU" dirty="0" smtClean="0"/>
              <a:t>Считают правильно, взаимная любовь так или иначе была, так просто такую простую мелодию не напишешь. </a:t>
            </a:r>
            <a:br>
              <a:rPr lang="ru-RU" dirty="0" smtClean="0"/>
            </a:br>
            <a:r>
              <a:rPr lang="ru-RU" dirty="0" smtClean="0"/>
              <a:t>И кто сейчас помнит этого барона и эту Терезу, но «К </a:t>
            </a:r>
            <a:r>
              <a:rPr lang="ru-RU" dirty="0" err="1" smtClean="0"/>
              <a:t>Элизе</a:t>
            </a:r>
            <a:r>
              <a:rPr lang="ru-RU" dirty="0" smtClean="0"/>
              <a:t>» помнят и будут помнить…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ДЖУЛЬЕТТА ГВИЧЧАРДИ — ЛЮДВИГ ВАН БЕТХОВЕН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Наталья\Desktop\J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" y="1340769"/>
            <a:ext cx="2528144" cy="403212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1214422"/>
            <a:ext cx="6000792" cy="564357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Одно из самых знаменитых в истории музыкальных произведений великого, непревзойдённого Бетховена, получившее название «Лунная соната», было посвящено юной Джульетте </a:t>
            </a:r>
            <a:r>
              <a:rPr lang="ru-RU" dirty="0" err="1" smtClean="0"/>
              <a:t>Гвиччарди</a:t>
            </a:r>
            <a:r>
              <a:rPr lang="ru-RU" dirty="0" smtClean="0"/>
              <a:t>. Девушка покорила сердце молодого композитора и затем жестоко разбила его. Но именно Джульетте мы обязаны тем, что можем слушать столь глубоко проникающую в душу музыку лучшей сонаты гениального композитора. </a:t>
            </a:r>
          </a:p>
          <a:p>
            <a:endParaRPr lang="ru-RU" dirty="0" smtClean="0"/>
          </a:p>
          <a:p>
            <a:r>
              <a:rPr lang="ru-RU" dirty="0" smtClean="0"/>
              <a:t>Джульетта, дочь богатого и знатного графа </a:t>
            </a:r>
            <a:r>
              <a:rPr lang="ru-RU" dirty="0" err="1" smtClean="0"/>
              <a:t>Гвиччарди</a:t>
            </a:r>
            <a:r>
              <a:rPr lang="ru-RU" dirty="0" smtClean="0"/>
              <a:t>, приехала в Вену в 1800 году. Тогда ей не было и семнадцати, но жизнелюбие и очарование молодой девушки покорили тридцатилетнего композитора, и он сразу же признался друзьям, что влюбился пылко и страстно. Он был уверен, что и в сердце насмешливой кокетки зародились такие же нежные чувства. В письме своему другу Бетховен подчёркивал: «Эта чудесная девушка так сильно любима мною и любит меня, что я наблюдаю поразительную перемену в себе именно из-за неё».</a:t>
            </a:r>
          </a:p>
          <a:p>
            <a:r>
              <a:rPr lang="ru-RU" sz="2900" dirty="0" smtClean="0"/>
              <a:t>Через шесть месяцев, на пике чувств, Бетховен приступил к созданию новой сонаты, которую после его смерти назовут «Лунной». Она посвящена графине </a:t>
            </a:r>
            <a:r>
              <a:rPr lang="ru-RU" sz="2900" dirty="0" err="1" smtClean="0"/>
              <a:t>Гвиччарди</a:t>
            </a:r>
            <a:r>
              <a:rPr lang="ru-RU" sz="2900" dirty="0" smtClean="0"/>
              <a:t> и была начата в состоянии великой любви, восторга и надежды.</a:t>
            </a:r>
          </a:p>
          <a:p>
            <a:r>
              <a:rPr lang="ru-RU" sz="2900" dirty="0" smtClean="0"/>
              <a:t>Дописывал же композитор свой шедевр в гневе, ярости и сильнейшей обиде</a:t>
            </a:r>
          </a:p>
          <a:p>
            <a:r>
              <a:rPr lang="ru-RU" sz="3500" dirty="0" smtClean="0"/>
              <a:t>Но Бетховен собрался с силами и решил начать новую жизнь и в почти абсолютной глухоте создал великие шедевр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ЛУННАЯ СОНАТА</a:t>
            </a:r>
            <a:endParaRPr lang="ru-RU" dirty="0"/>
          </a:p>
        </p:txBody>
      </p:sp>
      <p:pic>
        <p:nvPicPr>
          <p:cNvPr id="4098" name="Picture 2" descr="C:\Users\Наталья\Desktop\83434973_large_4404913_35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4038600" cy="410445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142984"/>
            <a:ext cx="5357818" cy="5715016"/>
          </a:xfrm>
        </p:spPr>
        <p:txBody>
          <a:bodyPr>
            <a:noAutofit/>
          </a:bodyPr>
          <a:lstStyle/>
          <a:p>
            <a:r>
              <a:rPr lang="ru-RU" sz="1400" dirty="0" smtClean="0"/>
              <a:t>История возникновения “Лунной сонаты” ярка и интересна. Бетховен назвал ее “Соната в духе фантазии”. А название “Лунная”, уже после смерти композитора, дал ей один из друзей Бетховена – поэт Людвиг </a:t>
            </a:r>
            <a:r>
              <a:rPr lang="ru-RU" sz="1400" dirty="0" err="1" smtClean="0"/>
              <a:t>Рельштаб</a:t>
            </a:r>
            <a:r>
              <a:rPr lang="ru-RU" sz="1400" dirty="0" smtClean="0"/>
              <a:t>. Он увидел картину лунной ночи, тихой глади озера и безмятежно плывущей по ней лодки. Как раз в то время, когда Бетховен ощутил приближение глухоты, он почувствовал, что впервые в жизни к нему пришла настоящая любовь. О своей очаровательной ученице, юной Джульетте </a:t>
            </a:r>
            <a:r>
              <a:rPr lang="ru-RU" sz="1400" dirty="0" err="1" smtClean="0"/>
              <a:t>Гвичарди</a:t>
            </a:r>
            <a:r>
              <a:rPr lang="ru-RU" sz="1400" dirty="0" smtClean="0"/>
              <a:t>, он стал думать, как о своей будущей жене. Джульетта поощряла композитора, но была слишком легкомысленна и поверхностна, чтобы понять гениального учителя. Она – воспитанная в аристократической семье – свысока смотрела на своего учителя. Она нанесла Бетховену двойной удар: отвернулась от него и вышла замуж за Роберта </a:t>
            </a:r>
            <a:r>
              <a:rPr lang="ru-RU" sz="1400" dirty="0" err="1" smtClean="0"/>
              <a:t>Галленберга</a:t>
            </a:r>
            <a:r>
              <a:rPr lang="ru-RU" sz="1400" dirty="0" smtClean="0"/>
              <a:t> – бездарного сочинителя музыки, зато графа. </a:t>
            </a:r>
            <a:br>
              <a:rPr lang="ru-RU" sz="1400" dirty="0" smtClean="0"/>
            </a:br>
            <a:r>
              <a:rPr lang="ru-RU" sz="1400" dirty="0" smtClean="0"/>
              <a:t>“Лунная соната” и была создана в эту трудную пору жизни композитора. Под настоящим ее названием Бетховен написал: “Посвящается графине Джульетте </a:t>
            </a:r>
            <a:r>
              <a:rPr lang="ru-RU" sz="1400" dirty="0" err="1" smtClean="0"/>
              <a:t>Гвичарди</a:t>
            </a:r>
            <a:r>
              <a:rPr lang="ru-RU" sz="1400" dirty="0" smtClean="0"/>
              <a:t>”.</a:t>
            </a:r>
          </a:p>
          <a:p>
            <a:r>
              <a:rPr lang="ru-RU" sz="1400" dirty="0" smtClean="0"/>
              <a:t>Всю бурю человеческих эмоций, которая была в его душе то время, композитор передает в «Лунной сонате». Это скорбь, сомнения, ревность, обреченность, страсть, надежда, тоска, нежность и, конечно, любовь.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ЛУННАЯ СОНАТА</a:t>
            </a:r>
            <a:endParaRPr lang="ru-RU" dirty="0"/>
          </a:p>
        </p:txBody>
      </p:sp>
      <p:pic>
        <p:nvPicPr>
          <p:cNvPr id="3074" name="Picture 2" descr="C:\Users\Наталья\Desktop\c5e566481f2c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4647" y="1600200"/>
            <a:ext cx="3783705" cy="45259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Я слышу мелодию «Лунной сонаты», </a:t>
            </a:r>
            <a:br>
              <a:rPr lang="ru-RU" dirty="0" smtClean="0"/>
            </a:br>
            <a:r>
              <a:rPr lang="ru-RU" dirty="0" smtClean="0"/>
              <a:t>от звуков которой мир звёздный застыл. </a:t>
            </a:r>
            <a:br>
              <a:rPr lang="ru-RU" dirty="0" smtClean="0"/>
            </a:br>
            <a:r>
              <a:rPr lang="ru-RU" dirty="0" smtClean="0"/>
              <a:t>Сонату волшебную эту когда-то </a:t>
            </a:r>
            <a:br>
              <a:rPr lang="ru-RU" dirty="0" smtClean="0"/>
            </a:br>
            <a:r>
              <a:rPr lang="ru-RU" dirty="0" smtClean="0"/>
              <a:t>Бетховен любимой своей посвятил. </a:t>
            </a:r>
            <a:br>
              <a:rPr lang="ru-RU" dirty="0" smtClean="0"/>
            </a:br>
            <a:r>
              <a:rPr lang="ru-RU" dirty="0" smtClean="0"/>
              <a:t>Словами любовь объяснить невозможно, </a:t>
            </a:r>
            <a:br>
              <a:rPr lang="ru-RU" dirty="0" smtClean="0"/>
            </a:br>
            <a:r>
              <a:rPr lang="ru-RU" dirty="0" smtClean="0"/>
              <a:t>влюблённый и юный Бетховен без слов </a:t>
            </a:r>
            <a:br>
              <a:rPr lang="ru-RU" dirty="0" smtClean="0"/>
            </a:br>
            <a:r>
              <a:rPr lang="ru-RU" dirty="0" smtClean="0"/>
              <a:t>мелодией «Лунной сонаты» тревожной </a:t>
            </a:r>
            <a:br>
              <a:rPr lang="ru-RU" dirty="0" smtClean="0"/>
            </a:br>
            <a:r>
              <a:rPr lang="ru-RU" dirty="0" smtClean="0"/>
              <a:t>любимой своей рассказал про любовь. </a:t>
            </a:r>
            <a:br>
              <a:rPr lang="ru-RU" dirty="0" smtClean="0"/>
            </a:br>
            <a:r>
              <a:rPr lang="ru-RU" dirty="0" smtClean="0"/>
              <a:t>В грустные дни, в дни разлук и ненастья </a:t>
            </a:r>
            <a:br>
              <a:rPr lang="ru-RU" dirty="0" smtClean="0"/>
            </a:br>
            <a:r>
              <a:rPr lang="ru-RU" dirty="0" smtClean="0"/>
              <a:t>пусть свято помнит любой – </a:t>
            </a:r>
            <a:br>
              <a:rPr lang="ru-RU" dirty="0" smtClean="0"/>
            </a:br>
            <a:r>
              <a:rPr lang="ru-RU" dirty="0" smtClean="0"/>
              <a:t>музыка – это улыбка и счастье, </a:t>
            </a:r>
            <a:br>
              <a:rPr lang="ru-RU" dirty="0" smtClean="0"/>
            </a:br>
            <a:r>
              <a:rPr lang="ru-RU" dirty="0" smtClean="0"/>
              <a:t>музыка – это любовь! </a:t>
            </a:r>
            <a:br>
              <a:rPr lang="ru-RU" dirty="0" smtClean="0"/>
            </a:br>
            <a:r>
              <a:rPr lang="ru-RU" dirty="0" smtClean="0"/>
              <a:t>В окошке звезда одиноко мерцает, </a:t>
            </a:r>
            <a:br>
              <a:rPr lang="ru-RU" dirty="0" smtClean="0"/>
            </a:br>
            <a:r>
              <a:rPr lang="ru-RU" dirty="0" smtClean="0"/>
              <a:t>на клавишей ряд лунный лучик упал. </a:t>
            </a:r>
            <a:br>
              <a:rPr lang="ru-RU" dirty="0" smtClean="0"/>
            </a:br>
            <a:r>
              <a:rPr lang="ru-RU" dirty="0" smtClean="0"/>
              <a:t>В ночи на рояле маэстро играет </a:t>
            </a:r>
            <a:br>
              <a:rPr lang="ru-RU" dirty="0" smtClean="0"/>
            </a:br>
            <a:r>
              <a:rPr lang="ru-RU" dirty="0" smtClean="0"/>
              <a:t>сонату, которую лунной назвал. </a:t>
            </a:r>
            <a:br>
              <a:rPr lang="ru-RU" dirty="0" smtClean="0"/>
            </a:br>
            <a:r>
              <a:rPr lang="ru-RU" dirty="0" smtClean="0"/>
              <a:t>Не спится Бетховену ночью, не спится, </a:t>
            </a:r>
            <a:br>
              <a:rPr lang="ru-RU" dirty="0" smtClean="0"/>
            </a:br>
            <a:r>
              <a:rPr lang="ru-RU" dirty="0" smtClean="0"/>
              <a:t>плывёт над землёю мотив неземной, </a:t>
            </a:r>
            <a:br>
              <a:rPr lang="ru-RU" dirty="0" smtClean="0"/>
            </a:br>
            <a:r>
              <a:rPr lang="ru-RU" dirty="0" smtClean="0"/>
              <a:t>и плачет рояль… В лунном свете ресницы </a:t>
            </a:r>
            <a:br>
              <a:rPr lang="ru-RU" dirty="0" smtClean="0"/>
            </a:br>
            <a:r>
              <a:rPr lang="ru-RU" dirty="0" smtClean="0"/>
              <a:t>дрожат у любимой от музыки той. </a:t>
            </a:r>
            <a:br>
              <a:rPr lang="ru-RU" dirty="0" smtClean="0"/>
            </a:br>
            <a:r>
              <a:rPr lang="ru-RU" dirty="0" smtClean="0"/>
              <a:t>В грустные дни неудач и печалей </a:t>
            </a:r>
            <a:br>
              <a:rPr lang="ru-RU" dirty="0" smtClean="0"/>
            </a:br>
            <a:r>
              <a:rPr lang="ru-RU" dirty="0" smtClean="0"/>
              <a:t>пусть свято помнит любой – </a:t>
            </a:r>
            <a:br>
              <a:rPr lang="ru-RU" dirty="0" smtClean="0"/>
            </a:br>
            <a:r>
              <a:rPr lang="ru-RU" dirty="0" smtClean="0"/>
              <a:t>музыка – это не только звучанье, </a:t>
            </a:r>
            <a:br>
              <a:rPr lang="ru-RU" dirty="0" smtClean="0"/>
            </a:br>
            <a:r>
              <a:rPr lang="ru-RU" dirty="0" smtClean="0"/>
              <a:t>музыка – это любовь!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Анализ музыкальных произведений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раскрыть в произведении черты содержания и формы, но и своеобразное, неповторимо индивидуальное претворение (восприятия произведения, стиль и жанр, сопоставления со сведениями об эпохе, о композиторе и т.д. – сфера социально-исторической и художественно-психологической стороны творчества.)</a:t>
            </a:r>
          </a:p>
          <a:p>
            <a:r>
              <a:rPr lang="ru-RU" dirty="0" smtClean="0"/>
              <a:t>2. Муз. язык, его структура. Элементы муз. яз., их </a:t>
            </a:r>
            <a:r>
              <a:rPr lang="ru-RU" dirty="0" err="1" smtClean="0"/>
              <a:t>выраз</a:t>
            </a:r>
            <a:r>
              <a:rPr lang="ru-RU" dirty="0" smtClean="0"/>
              <a:t>. и </a:t>
            </a:r>
            <a:r>
              <a:rPr lang="ru-RU" dirty="0" err="1" smtClean="0"/>
              <a:t>формообразующ</a:t>
            </a:r>
            <a:r>
              <a:rPr lang="ru-RU" dirty="0" smtClean="0"/>
              <a:t>. свойства.</a:t>
            </a:r>
          </a:p>
          <a:p>
            <a:r>
              <a:rPr lang="ru-RU" dirty="0" smtClean="0"/>
              <a:t>3. Понятие и характеристика муз. стиля.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Темат</a:t>
            </a:r>
            <a:r>
              <a:rPr lang="ru-RU" dirty="0" smtClean="0"/>
              <a:t>. материал и принципы его развития.</a:t>
            </a:r>
          </a:p>
          <a:p>
            <a:r>
              <a:rPr lang="ru-RU" dirty="0" smtClean="0"/>
              <a:t>5. Муз. форма и её части</a:t>
            </a:r>
          </a:p>
          <a:p>
            <a:r>
              <a:rPr lang="ru-RU" dirty="0" smtClean="0"/>
              <a:t>6. Интонационное развитие</a:t>
            </a:r>
          </a:p>
          <a:p>
            <a:r>
              <a:rPr lang="ru-RU" dirty="0" smtClean="0"/>
              <a:t>7.отношение к произведению, мои размышления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FFFF00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</TotalTime>
  <Words>714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ТЕМА ЛЮБВИ В ТВОРЧЕСТВЕ БЕТХОВЕНА.</vt:lpstr>
      <vt:lpstr>К Элизе </vt:lpstr>
      <vt:lpstr>К Элизе. И реальная история любви Бетховена. </vt:lpstr>
      <vt:lpstr>ДЖУЛЬЕТТА ГВИЧЧАРДИ — ЛЮДВИГ ВАН БЕТХОВЕН  </vt:lpstr>
      <vt:lpstr>ЛУННАЯ СОНАТА</vt:lpstr>
      <vt:lpstr>ЛУННАЯ СОНАТА</vt:lpstr>
      <vt:lpstr>Анализ музыкальных произведений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ЛЮБВИ В ТВОРЧЕСТВЕ БЕТХОВЕНА.</dc:title>
  <dc:creator>Наталья</dc:creator>
  <cp:lastModifiedBy>Информатика</cp:lastModifiedBy>
  <cp:revision>23</cp:revision>
  <dcterms:created xsi:type="dcterms:W3CDTF">2012-10-19T11:53:38Z</dcterms:created>
  <dcterms:modified xsi:type="dcterms:W3CDTF">2012-10-20T08:29:41Z</dcterms:modified>
</cp:coreProperties>
</file>