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E7C5-8423-4BA2-8661-4DF065F2B310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2068E-E088-4ED7-96B9-55D88D021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03821-0008-41A1-A2AC-8FC0F5EFA087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8920-B50D-4DFA-93FF-F83CA7061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E61C-99EA-46ED-B0CE-A44E2EA0F6BF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37D3-2458-4263-B855-4055F7F4E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E9BF-4DB4-4DD8-A3C1-208CF69D0853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96F9-8B98-454A-96A2-98073CD48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9FA6E-DD23-404C-BE6D-018AE94EE37E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8F11-FB79-46FC-91EF-2B5199132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38831-B3AF-42BE-B6CE-0D6663CDBFD9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A2A33-3105-4403-9C22-058514B2D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7335-4E81-4F07-8AD3-577B2578F756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3510-F342-4990-B242-5CB00AB61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D5E7-1482-4CBA-9F22-821BE8437766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04998-CEA0-4EF3-9CC6-BEEC3CB5F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8FFE-FBF9-4B47-93FB-9B8945EAEACA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7D61-66CB-4D1F-BBDB-2675ECAD9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0EE3-A3D9-461D-905B-38EE39179AAC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36CD-E50B-4538-ADC6-0D7D78C17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2171-96B8-4AF7-886C-EC169714D1F3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963C-6DFF-418A-95BF-2B891D04F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F96938-4C5F-4F30-B81B-9533127DAA59}" type="datetimeFigureOut">
              <a:rPr lang="ru-RU"/>
              <a:pPr>
                <a:defRPr/>
              </a:pPr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95B0E-C0AE-4916-A968-2FE8FEF6B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image13639535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165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Администратор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0"/>
            <a:ext cx="36433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Администратор\Downloads\Daftar-Harga-dan-Spesifikasi-OPPO-Smartphone-Terbaru-Edisi-2013-di-Indones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5500688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Администратор\Downloads\3320112051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429000"/>
            <a:ext cx="3643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23"/>
          <p:cNvSpPr txBox="1">
            <a:spLocks/>
          </p:cNvSpPr>
          <p:nvPr/>
        </p:nvSpPr>
        <p:spPr bwMode="auto">
          <a:xfrm>
            <a:off x="206375" y="476250"/>
            <a:ext cx="909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CBBF853-D989-4867-BD5D-5E6E0DB4E4A8}" type="slidenum">
              <a:rPr lang="ru-RU" sz="5400" b="1">
                <a:solidFill>
                  <a:srgbClr val="3DB0E3"/>
                </a:solidFill>
              </a:rPr>
              <a:pPr/>
              <a:t>10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24578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4591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592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ВНИМАНИЕ! ПРИМЕРЫ</a:t>
              </a:r>
            </a:p>
          </p:txBody>
        </p:sp>
      </p:grpSp>
      <p:grpSp>
        <p:nvGrpSpPr>
          <p:cNvPr id="24579" name="Группа 22"/>
          <p:cNvGrpSpPr>
            <a:grpSpLocks/>
          </p:cNvGrpSpPr>
          <p:nvPr/>
        </p:nvGrpSpPr>
        <p:grpSpPr bwMode="auto">
          <a:xfrm>
            <a:off x="1049338" y="1789113"/>
            <a:ext cx="3127375" cy="149542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/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4590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0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>
          <a:blip r:embed="rId4"/>
          <a:srcRect r="12212"/>
          <a:stretch>
            <a:fillRect/>
          </a:stretch>
        </p:blipFill>
        <p:spPr bwMode="auto">
          <a:xfrm>
            <a:off x="1019175" y="3357563"/>
            <a:ext cx="316071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4582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1925638"/>
            <a:ext cx="3311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4584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988" y="1628775"/>
            <a:ext cx="3649662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3275013"/>
            <a:ext cx="33115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6" descr="C:\Users\Valery.ponomarev\Desktop\Картинки\Urok-1\ОК-1.png"/>
          <p:cNvPicPr>
            <a:picLocks noChangeAspect="1" noChangeArrowheads="1"/>
          </p:cNvPicPr>
          <p:nvPr/>
        </p:nvPicPr>
        <p:blipFill>
          <a:blip r:embed="rId10"/>
          <a:srcRect b="17406"/>
          <a:stretch>
            <a:fillRect/>
          </a:stretch>
        </p:blipFill>
        <p:spPr bwMode="auto">
          <a:xfrm>
            <a:off x="4965700" y="4797425"/>
            <a:ext cx="3421063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49813" y="1628775"/>
            <a:ext cx="365125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Box 34"/>
          <p:cNvSpPr txBox="1">
            <a:spLocks noChangeArrowheads="1"/>
          </p:cNvSpPr>
          <p:nvPr/>
        </p:nvSpPr>
        <p:spPr bwMode="auto">
          <a:xfrm>
            <a:off x="409575" y="6289675"/>
            <a:ext cx="850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2765A"/>
                </a:solidFill>
              </a:rPr>
              <a:t>Цифровой портрет – все, что ты делаешь в интернете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25602" name="Номер слайда 23"/>
          <p:cNvSpPr txBox="1">
            <a:spLocks/>
          </p:cNvSpPr>
          <p:nvPr/>
        </p:nvSpPr>
        <p:spPr bwMode="auto">
          <a:xfrm>
            <a:off x="206375" y="476250"/>
            <a:ext cx="909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D47CBC9-CE49-4AA0-8196-43A821459B8E}" type="slidenum">
              <a:rPr lang="ru-RU" sz="5400" b="1">
                <a:solidFill>
                  <a:srgbClr val="3DB0E3"/>
                </a:solidFill>
              </a:rPr>
              <a:pPr/>
              <a:t>11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25603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5610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611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ГИПОТЕТИЧЕСКИЙ ЦИФРОВОЙ ПОРТРЕТ</a:t>
              </a:r>
            </a:p>
          </p:txBody>
        </p:sp>
      </p:grpSp>
      <p:sp>
        <p:nvSpPr>
          <p:cNvPr id="25604" name="TextBox 28"/>
          <p:cNvSpPr txBox="1">
            <a:spLocks noChangeArrowheads="1"/>
          </p:cNvSpPr>
          <p:nvPr/>
        </p:nvSpPr>
        <p:spPr bwMode="auto">
          <a:xfrm>
            <a:off x="4849813" y="-963613"/>
            <a:ext cx="31765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3056A2"/>
                </a:solidFill>
              </a:rPr>
              <a:t>В интернете можно найти данные даже с неработающих и отключенных сайтов</a:t>
            </a:r>
          </a:p>
        </p:txBody>
      </p:sp>
      <p:sp>
        <p:nvSpPr>
          <p:cNvPr id="25605" name="TextBox 34"/>
          <p:cNvSpPr txBox="1">
            <a:spLocks noChangeArrowheads="1"/>
          </p:cNvSpPr>
          <p:nvPr/>
        </p:nvSpPr>
        <p:spPr bwMode="auto">
          <a:xfrm>
            <a:off x="5435600" y="4975225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2765A"/>
                </a:solidFill>
              </a:rPr>
              <a:t>«Мистер Аноним»</a:t>
            </a:r>
            <a:br>
              <a:rPr lang="ru-RU" sz="1400" b="1">
                <a:solidFill>
                  <a:srgbClr val="02765A"/>
                </a:solidFill>
              </a:rPr>
            </a:br>
            <a:r>
              <a:rPr lang="ru-RU" sz="1400" b="1">
                <a:solidFill>
                  <a:srgbClr val="02765A"/>
                </a:solidFill>
              </a:rPr>
              <a:t> из Лондона – </a:t>
            </a:r>
            <a:br>
              <a:rPr lang="ru-RU" sz="1400" b="1">
                <a:solidFill>
                  <a:srgbClr val="02765A"/>
                </a:solidFill>
              </a:rPr>
            </a:br>
            <a:r>
              <a:rPr lang="ru-RU" sz="1400" b="1">
                <a:solidFill>
                  <a:srgbClr val="02765A"/>
                </a:solidFill>
              </a:rPr>
              <a:t>учится в 33 школе </a:t>
            </a:r>
            <a:br>
              <a:rPr lang="ru-RU" sz="1400" b="1">
                <a:solidFill>
                  <a:srgbClr val="02765A"/>
                </a:solidFill>
              </a:rPr>
            </a:br>
            <a:r>
              <a:rPr lang="ru-RU" sz="1400" b="1">
                <a:solidFill>
                  <a:srgbClr val="02765A"/>
                </a:solidFill>
              </a:rPr>
              <a:t>в 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25608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" y="1739900"/>
            <a:ext cx="36417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13300" y="1754188"/>
            <a:ext cx="3640138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23"/>
          <p:cNvSpPr txBox="1">
            <a:spLocks/>
          </p:cNvSpPr>
          <p:nvPr/>
        </p:nvSpPr>
        <p:spPr bwMode="auto">
          <a:xfrm>
            <a:off x="206375" y="476250"/>
            <a:ext cx="909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CB79D568-C93F-4F37-AA9B-064D6BFF7411}" type="slidenum">
              <a:rPr lang="ru-RU" sz="5400" b="1">
                <a:solidFill>
                  <a:srgbClr val="3DB0E3"/>
                </a:solidFill>
              </a:rPr>
              <a:pPr/>
              <a:t>12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26626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6632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633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50" y="1631950"/>
            <a:ext cx="4191000" cy="375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350" y="4862513"/>
            <a:ext cx="31575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9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>
          <a:blip r:embed="rId2"/>
          <a:srcRect b="20045"/>
          <a:stretch>
            <a:fillRect/>
          </a:stretch>
        </p:blipFill>
        <p:spPr bwMode="auto">
          <a:xfrm>
            <a:off x="5076825" y="1920875"/>
            <a:ext cx="32353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>
          <a:blip r:embed="rId3"/>
          <a:srcRect b="13332"/>
          <a:stretch>
            <a:fillRect/>
          </a:stretch>
        </p:blipFill>
        <p:spPr bwMode="auto">
          <a:xfrm>
            <a:off x="5086350" y="1881188"/>
            <a:ext cx="322580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1628775"/>
            <a:ext cx="36417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0" y="2012950"/>
            <a:ext cx="2297113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250" y="4589463"/>
            <a:ext cx="3406775" cy="2079625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1" name="Номер слайда 23"/>
          <p:cNvSpPr txBox="1">
            <a:spLocks/>
          </p:cNvSpPr>
          <p:nvPr/>
        </p:nvSpPr>
        <p:spPr bwMode="auto">
          <a:xfrm>
            <a:off x="206375" y="476250"/>
            <a:ext cx="909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6AC3E810-00DE-4528-A8F7-7DA573B4DE1F}" type="slidenum">
              <a:rPr lang="ru-RU" sz="5400" b="1">
                <a:solidFill>
                  <a:srgbClr val="3DB0E3"/>
                </a:solidFill>
              </a:rPr>
              <a:pPr/>
              <a:t>13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27652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7659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660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СЕТЕВОЙ ЭТИКЕТ</a:t>
              </a:r>
            </a:p>
          </p:txBody>
        </p:sp>
      </p:grpSp>
      <p:pic>
        <p:nvPicPr>
          <p:cNvPr id="27653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2297113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375" y="1781175"/>
            <a:ext cx="4054475" cy="2570163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975" y="1628775"/>
            <a:ext cx="4054475" cy="2570163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6" name="TextBox 34"/>
          <p:cNvSpPr txBox="1">
            <a:spLocks noChangeArrowheads="1"/>
          </p:cNvSpPr>
          <p:nvPr/>
        </p:nvSpPr>
        <p:spPr bwMode="auto">
          <a:xfrm>
            <a:off x="2528888" y="1781175"/>
            <a:ext cx="33385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Будь вежлив и дружелюбен</a:t>
            </a:r>
          </a:p>
          <a:p>
            <a:endParaRPr lang="ru-RU" sz="1400" b="1">
              <a:solidFill>
                <a:schemeClr val="bg1"/>
              </a:solidFill>
            </a:endParaRPr>
          </a:p>
          <a:p>
            <a:r>
              <a:rPr lang="ru-RU" sz="1400" b="1">
                <a:solidFill>
                  <a:schemeClr val="bg1"/>
                </a:solidFill>
              </a:rPr>
              <a:t>Откажись от общения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с неприятным человеком, </a:t>
            </a:r>
          </a:p>
          <a:p>
            <a:r>
              <a:rPr lang="ru-RU" sz="1400" b="1">
                <a:solidFill>
                  <a:schemeClr val="bg1"/>
                </a:solidFill>
              </a:rPr>
              <a:t>включи его в «черный список», удали из «друзей»</a:t>
            </a:r>
          </a:p>
          <a:p>
            <a:endParaRPr lang="ru-RU" sz="1400" b="1">
              <a:solidFill>
                <a:schemeClr val="bg1"/>
              </a:solidFill>
            </a:endParaRPr>
          </a:p>
          <a:p>
            <a:r>
              <a:rPr lang="ru-RU" sz="1400" b="1">
                <a:solidFill>
                  <a:schemeClr val="bg1"/>
                </a:solidFill>
              </a:rPr>
              <a:t>Если тебя обижают в интернете – посоветуйся с родителями или учителями!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4850" y="4437063"/>
            <a:ext cx="3406775" cy="2079625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7713" y="4492625"/>
            <a:ext cx="3197225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Искажать чужие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фотографии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сцены насилия и унижения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Грубить и оскорблять в письмах и комментариях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Использовать чужие материалы без </a:t>
            </a:r>
            <a:r>
              <a:rPr lang="ru-RU" sz="1400" b="1" dirty="0">
                <a:solidFill>
                  <a:schemeClr val="bg1"/>
                </a:solidFill>
                <a:latin typeface="+mn-lt"/>
                <a:cs typeface="+mn-cs"/>
              </a:rPr>
              <a:t>разрешения</a:t>
            </a:r>
            <a:endParaRPr lang="ru-RU" sz="1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338" y="4918075"/>
            <a:ext cx="326231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4" name="Группа 21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8686" name="Группа 4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687" name="TextBox 14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ОБЩЕНИЕ В ИНТЕРНЕТЕ</a:t>
              </a:r>
            </a:p>
          </p:txBody>
        </p:sp>
      </p:grpSp>
      <p:sp>
        <p:nvSpPr>
          <p:cNvPr id="28675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206375" y="476250"/>
            <a:ext cx="1196975" cy="5048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6CD4984-4092-4A20-90A2-ADB068DDA60B}" type="slidenum">
              <a:rPr lang="ru-RU" sz="5400" b="1">
                <a:solidFill>
                  <a:srgbClr val="3DB0E3"/>
                </a:solidFill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5400" b="1">
              <a:solidFill>
                <a:srgbClr val="3DB0E3"/>
              </a:solidFill>
              <a:latin typeface="Arial" charset="0"/>
              <a:cs typeface="Arial" charset="0"/>
            </a:endParaRPr>
          </a:p>
        </p:txBody>
      </p:sp>
      <p:sp>
        <p:nvSpPr>
          <p:cNvPr id="28676" name="TextBox 35"/>
          <p:cNvSpPr txBox="1">
            <a:spLocks noChangeArrowheads="1"/>
          </p:cNvSpPr>
          <p:nvPr/>
        </p:nvSpPr>
        <p:spPr bwMode="auto">
          <a:xfrm>
            <a:off x="630238" y="1989138"/>
            <a:ext cx="3627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С кем общаться в интернете?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575" y="1466850"/>
            <a:ext cx="2112963" cy="2328863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450" y="3500438"/>
            <a:ext cx="3113088" cy="3025775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188" y="3500438"/>
            <a:ext cx="1946275" cy="2951162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288" y="1989138"/>
            <a:ext cx="2513012" cy="3424237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1950" y="2630488"/>
            <a:ext cx="2890838" cy="2346325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2" name="TextBox 47"/>
          <p:cNvSpPr txBox="1">
            <a:spLocks noChangeArrowheads="1"/>
          </p:cNvSpPr>
          <p:nvPr/>
        </p:nvSpPr>
        <p:spPr bwMode="auto">
          <a:xfrm>
            <a:off x="630238" y="4033838"/>
            <a:ext cx="19081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Прежде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чем встретиться </a:t>
            </a:r>
          </a:p>
          <a:p>
            <a:r>
              <a:rPr lang="ru-RU" sz="1400" b="1">
                <a:solidFill>
                  <a:schemeClr val="bg1"/>
                </a:solidFill>
              </a:rPr>
              <a:t>с другом </a:t>
            </a:r>
          </a:p>
          <a:p>
            <a:r>
              <a:rPr lang="ru-RU" sz="1400" b="1">
                <a:solidFill>
                  <a:schemeClr val="bg1"/>
                </a:solidFill>
              </a:rPr>
              <a:t>из интернета – посоветуйся </a:t>
            </a:r>
          </a:p>
          <a:p>
            <a:r>
              <a:rPr lang="ru-RU" sz="1400" b="1">
                <a:solidFill>
                  <a:schemeClr val="bg1"/>
                </a:solidFill>
              </a:rPr>
              <a:t>с родителями!</a:t>
            </a:r>
          </a:p>
        </p:txBody>
      </p:sp>
      <p:sp>
        <p:nvSpPr>
          <p:cNvPr id="28683" name="TextBox 48"/>
          <p:cNvSpPr txBox="1">
            <a:spLocks noChangeArrowheads="1"/>
          </p:cNvSpPr>
          <p:nvPr/>
        </p:nvSpPr>
        <p:spPr bwMode="auto">
          <a:xfrm>
            <a:off x="1866900" y="3040063"/>
            <a:ext cx="26733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Родственники</a:t>
            </a:r>
          </a:p>
          <a:p>
            <a:r>
              <a:rPr lang="ru-RU" sz="1400" b="1">
                <a:solidFill>
                  <a:schemeClr val="bg1"/>
                </a:solidFill>
              </a:rPr>
              <a:t>Одноклассники</a:t>
            </a:r>
          </a:p>
          <a:p>
            <a:r>
              <a:rPr lang="ru-RU" sz="1400" b="1">
                <a:solidFill>
                  <a:schemeClr val="bg1"/>
                </a:solidFill>
              </a:rPr>
              <a:t>Друзья и знакомые</a:t>
            </a:r>
          </a:p>
        </p:txBody>
      </p:sp>
      <p:sp>
        <p:nvSpPr>
          <p:cNvPr id="28684" name="TextBox 22"/>
          <p:cNvSpPr txBox="1">
            <a:spLocks noChangeArrowheads="1"/>
          </p:cNvSpPr>
          <p:nvPr/>
        </p:nvSpPr>
        <p:spPr bwMode="auto">
          <a:xfrm>
            <a:off x="4584700" y="2443163"/>
            <a:ext cx="24050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С незнакомцами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в интернете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нужно обращаться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как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с незнакомыми </a:t>
            </a:r>
          </a:p>
          <a:p>
            <a:r>
              <a:rPr lang="ru-RU" sz="1400" b="1">
                <a:solidFill>
                  <a:schemeClr val="bg1"/>
                </a:solidFill>
              </a:rPr>
              <a:t>на улице</a:t>
            </a:r>
          </a:p>
        </p:txBody>
      </p:sp>
      <p:sp>
        <p:nvSpPr>
          <p:cNvPr id="28685" name="TextBox 24"/>
          <p:cNvSpPr txBox="1">
            <a:spLocks noChangeArrowheads="1"/>
          </p:cNvSpPr>
          <p:nvPr/>
        </p:nvSpPr>
        <p:spPr bwMode="auto">
          <a:xfrm>
            <a:off x="6516688" y="4224338"/>
            <a:ext cx="240506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Незнакомцы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Попрошайки</a:t>
            </a:r>
          </a:p>
          <a:p>
            <a:r>
              <a:rPr lang="ru-RU" sz="1400" b="1">
                <a:solidFill>
                  <a:schemeClr val="bg1"/>
                </a:solidFill>
              </a:rPr>
              <a:t>Излишне любопытные</a:t>
            </a:r>
          </a:p>
          <a:p>
            <a:r>
              <a:rPr lang="ru-RU" sz="1400" b="1">
                <a:solidFill>
                  <a:schemeClr val="bg1"/>
                </a:solidFill>
              </a:rPr>
              <a:t>Интернет-хамы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(тролли)</a:t>
            </a:r>
          </a:p>
          <a:p>
            <a:r>
              <a:rPr lang="ru-RU" sz="1400" b="1">
                <a:solidFill>
                  <a:schemeClr val="bg1"/>
                </a:solidFill>
              </a:rPr>
              <a:t>Преступники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Номер слайда 23"/>
          <p:cNvSpPr txBox="1">
            <a:spLocks/>
          </p:cNvSpPr>
          <p:nvPr/>
        </p:nvSpPr>
        <p:spPr bwMode="auto">
          <a:xfrm>
            <a:off x="206375" y="476250"/>
            <a:ext cx="909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1119CF0B-EDE9-44C4-9B17-9B8F5CE88911}" type="slidenum">
              <a:rPr lang="ru-RU" sz="5400" b="1">
                <a:solidFill>
                  <a:srgbClr val="3DB0E3"/>
                </a:solidFill>
              </a:rPr>
              <a:pPr/>
              <a:t>15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29698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9704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05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ПОДДЕЛЬНЫЕ САЙТЫ</a:t>
              </a:r>
            </a:p>
          </p:txBody>
        </p:sp>
      </p:grpSp>
      <p:sp>
        <p:nvSpPr>
          <p:cNvPr id="29699" name="TextBox 28"/>
          <p:cNvSpPr txBox="1">
            <a:spLocks noChangeArrowheads="1"/>
          </p:cNvSpPr>
          <p:nvPr/>
        </p:nvSpPr>
        <p:spPr bwMode="auto">
          <a:xfrm>
            <a:off x="387350" y="1631950"/>
            <a:ext cx="4191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Используй инструменты браузера: </a:t>
            </a:r>
          </a:p>
          <a:p>
            <a:r>
              <a:rPr lang="ru-RU" sz="1400" b="1">
                <a:solidFill>
                  <a:srgbClr val="3056A2"/>
                </a:solidFill>
              </a:rPr>
              <a:t>«избранное», «закладки», «быстрый доступ»!</a:t>
            </a:r>
          </a:p>
          <a:p>
            <a:r>
              <a:rPr lang="ru-RU" sz="1400" b="1">
                <a:solidFill>
                  <a:srgbClr val="3056A2"/>
                </a:solidFill>
              </a:rPr>
              <a:t>Проверяй адрес сайта!</a:t>
            </a:r>
          </a:p>
          <a:p>
            <a:r>
              <a:rPr lang="ru-RU" sz="1400" b="1">
                <a:solidFill>
                  <a:srgbClr val="3056A2"/>
                </a:solidFill>
              </a:rPr>
              <a:t>Обрати внимание на настоящий адрес сайта!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>
              <a:solidFill>
                <a:srgbClr val="3056A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413" y="3906838"/>
            <a:ext cx="4191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5162550" y="1916113"/>
            <a:ext cx="3217863" cy="252888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/>
          <a:srcRect r="3063" b="43976"/>
          <a:stretch/>
        </p:blipFill>
        <p:spPr bwMode="auto">
          <a:xfrm>
            <a:off x="5076825" y="4791075"/>
            <a:ext cx="3227388" cy="1263650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9703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1628775"/>
            <a:ext cx="36417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23"/>
          <p:cNvSpPr txBox="1">
            <a:spLocks/>
          </p:cNvSpPr>
          <p:nvPr/>
        </p:nvSpPr>
        <p:spPr bwMode="auto">
          <a:xfrm>
            <a:off x="206375" y="476250"/>
            <a:ext cx="1412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B08FCDFE-C6CC-49AF-B39D-07C4B43A9783}" type="slidenum">
              <a:rPr lang="ru-RU" sz="5400" b="1">
                <a:solidFill>
                  <a:srgbClr val="3DB0E3"/>
                </a:solidFill>
              </a:rPr>
              <a:pPr/>
              <a:t>16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30722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30729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730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ЛОВУШКИ</a:t>
              </a:r>
            </a:p>
          </p:txBody>
        </p:sp>
      </p:grpSp>
      <p:sp>
        <p:nvSpPr>
          <p:cNvPr id="30723" name="TextBox 28"/>
          <p:cNvSpPr txBox="1">
            <a:spLocks noChangeArrowheads="1"/>
          </p:cNvSpPr>
          <p:nvPr/>
        </p:nvSpPr>
        <p:spPr bwMode="auto">
          <a:xfrm>
            <a:off x="488950" y="3744913"/>
            <a:ext cx="40465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Закрой страницу, блокировка пропала? 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Все в порядке!</a:t>
            </a:r>
          </a:p>
          <a:p>
            <a:pPr marL="285750" indent="-285750">
              <a:buFont typeface="Arial" charset="0"/>
              <a:buChar char="•"/>
            </a:pPr>
            <a:endParaRPr lang="ru-RU" sz="1400" b="1">
              <a:solidFill>
                <a:srgbClr val="3056A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Войди в сеть как обычно и убедись,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что все в порядке! </a:t>
            </a:r>
          </a:p>
          <a:p>
            <a:pPr marL="285750" indent="-285750">
              <a:buFont typeface="Arial" charset="0"/>
              <a:buChar char="•"/>
            </a:pPr>
            <a:endParaRPr lang="ru-RU" sz="1400" b="1">
              <a:solidFill>
                <a:srgbClr val="3056A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Проверь систему своим антивирусом!</a:t>
            </a:r>
          </a:p>
          <a:p>
            <a:pPr marL="285750" indent="-285750">
              <a:buFont typeface="Arial" charset="0"/>
              <a:buChar char="•"/>
            </a:pPr>
            <a:endParaRPr lang="ru-RU" sz="1400" b="1">
              <a:solidFill>
                <a:srgbClr val="3056A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00" y="1628775"/>
            <a:ext cx="4191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1873250"/>
            <a:ext cx="3240088" cy="12827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b="32043"/>
          <a:stretch/>
        </p:blipFill>
        <p:spPr bwMode="auto">
          <a:xfrm>
            <a:off x="5508625" y="3384550"/>
            <a:ext cx="2393950" cy="1076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/>
          <a:srcRect r="50000" b="9845"/>
          <a:stretch/>
        </p:blipFill>
        <p:spPr bwMode="auto">
          <a:xfrm>
            <a:off x="5129213" y="4800600"/>
            <a:ext cx="3187700" cy="12223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2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5050" y="1646238"/>
            <a:ext cx="364172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23"/>
          <p:cNvSpPr txBox="1">
            <a:spLocks/>
          </p:cNvSpPr>
          <p:nvPr/>
        </p:nvSpPr>
        <p:spPr bwMode="auto">
          <a:xfrm>
            <a:off x="206375" y="476250"/>
            <a:ext cx="1412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2C8CECF-6038-4906-BE1F-45C289301C2C}" type="slidenum">
              <a:rPr lang="ru-RU" sz="5400" b="1">
                <a:solidFill>
                  <a:srgbClr val="3DB0E3"/>
                </a:solidFill>
              </a:rPr>
              <a:pPr/>
              <a:t>17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31746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31755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756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ЛОВУШКИ</a:t>
              </a:r>
            </a:p>
          </p:txBody>
        </p:sp>
      </p:grpSp>
      <p:sp>
        <p:nvSpPr>
          <p:cNvPr id="31747" name="TextBox 28"/>
          <p:cNvSpPr txBox="1">
            <a:spLocks noChangeArrowheads="1"/>
          </p:cNvSpPr>
          <p:nvPr/>
        </p:nvSpPr>
        <p:spPr bwMode="auto">
          <a:xfrm>
            <a:off x="401638" y="4406900"/>
            <a:ext cx="4191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Удаляй письма с незнакомых адресов!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Игнорируй неизвестные ссылки!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Игнорируй отправку СМС!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Используй кнопки  «Это спам», «Заблокировать отправителя»</a:t>
            </a:r>
          </a:p>
          <a:p>
            <a:pPr marL="285750" indent="-285750" algn="ctr">
              <a:buFont typeface="Arial" charset="0"/>
              <a:buChar char="•"/>
            </a:pPr>
            <a:endParaRPr lang="ru-RU" sz="1400" b="1">
              <a:solidFill>
                <a:srgbClr val="3056A2"/>
              </a:solidFill>
            </a:endParaRPr>
          </a:p>
        </p:txBody>
      </p:sp>
      <p:sp>
        <p:nvSpPr>
          <p:cNvPr id="31748" name="TextBox 34"/>
          <p:cNvSpPr txBox="1">
            <a:spLocks noChangeArrowheads="1"/>
          </p:cNvSpPr>
          <p:nvPr/>
        </p:nvSpPr>
        <p:spPr bwMode="auto">
          <a:xfrm>
            <a:off x="544513" y="2963863"/>
            <a:ext cx="3557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Осторожно, СПАМ!</a:t>
            </a:r>
          </a:p>
          <a:p>
            <a:r>
              <a:rPr lang="ru-RU" sz="1400" b="1">
                <a:solidFill>
                  <a:srgbClr val="3056A2"/>
                </a:solidFill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900" y="1628775"/>
            <a:ext cx="419100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/>
          <a:srcRect r="28513"/>
          <a:stretch>
            <a:fillRect/>
          </a:stretch>
        </p:blipFill>
        <p:spPr bwMode="auto">
          <a:xfrm>
            <a:off x="5148263" y="3355975"/>
            <a:ext cx="32654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3"/>
          <a:srcRect b="36057"/>
          <a:stretch/>
        </p:blipFill>
        <p:spPr bwMode="auto">
          <a:xfrm>
            <a:off x="5100638" y="1916113"/>
            <a:ext cx="1487487" cy="122555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6948488" y="1906588"/>
            <a:ext cx="1008062" cy="107632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1754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9813" y="1619250"/>
            <a:ext cx="365125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21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32781" name="Группа 4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782" name="TextBox 14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МОБИЛЬНЫЙ ИНТЕРНЕТ</a:t>
              </a:r>
            </a:p>
          </p:txBody>
        </p:sp>
      </p:grpSp>
      <p:sp>
        <p:nvSpPr>
          <p:cNvPr id="32770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206375" y="476250"/>
            <a:ext cx="1773238" cy="5048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635B2AC-5747-4A34-AE66-6DC418325C74}" type="slidenum">
              <a:rPr lang="ru-RU" sz="5400" b="1">
                <a:solidFill>
                  <a:srgbClr val="3DB0E3"/>
                </a:solidFill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5400" b="1">
              <a:solidFill>
                <a:srgbClr val="3DB0E3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TextBox 47"/>
          <p:cNvSpPr txBox="1">
            <a:spLocks noChangeArrowheads="1"/>
          </p:cNvSpPr>
          <p:nvPr/>
        </p:nvSpPr>
        <p:spPr bwMode="auto">
          <a:xfrm>
            <a:off x="1962150" y="-1466850"/>
            <a:ext cx="22177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Помни!</a:t>
            </a:r>
          </a:p>
          <a:p>
            <a:r>
              <a:rPr lang="ru-RU" sz="1400" b="1">
                <a:solidFill>
                  <a:schemeClr val="bg1"/>
                </a:solidFill>
              </a:rPr>
              <a:t>Все, что попало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в интернет, </a:t>
            </a:r>
          </a:p>
          <a:p>
            <a:r>
              <a:rPr lang="ru-RU" sz="1400" b="1">
                <a:solidFill>
                  <a:schemeClr val="bg1"/>
                </a:solidFill>
              </a:rPr>
              <a:t>остается там навсегда</a:t>
            </a:r>
          </a:p>
        </p:txBody>
      </p:sp>
      <p:sp>
        <p:nvSpPr>
          <p:cNvPr id="32772" name="TextBox 48"/>
          <p:cNvSpPr txBox="1">
            <a:spLocks noChangeArrowheads="1"/>
          </p:cNvSpPr>
          <p:nvPr/>
        </p:nvSpPr>
        <p:spPr bwMode="auto">
          <a:xfrm>
            <a:off x="544513" y="4968875"/>
            <a:ext cx="47529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Следи за своим мобильным телефоном или планшетом!</a:t>
            </a:r>
          </a:p>
          <a:p>
            <a:r>
              <a:rPr lang="ru-RU" sz="1400" b="1">
                <a:solidFill>
                  <a:srgbClr val="3056A2"/>
                </a:solidFill>
              </a:rPr>
              <a:t>Установи пароль на мобильный телефон!</a:t>
            </a:r>
          </a:p>
          <a:p>
            <a:r>
              <a:rPr lang="ru-RU" sz="1400" b="1">
                <a:solidFill>
                  <a:srgbClr val="3056A2"/>
                </a:solidFill>
              </a:rPr>
              <a:t>Установи мобильный антивирус!</a:t>
            </a:r>
          </a:p>
          <a:p>
            <a:r>
              <a:rPr lang="ru-RU" sz="1400" b="1">
                <a:solidFill>
                  <a:srgbClr val="3056A2"/>
                </a:solidFill>
              </a:rPr>
              <a:t>Игнорируй звонки и СМС с незнакомых номеров!</a:t>
            </a:r>
          </a:p>
        </p:txBody>
      </p:sp>
      <p:sp>
        <p:nvSpPr>
          <p:cNvPr id="32773" name="TextBox 50"/>
          <p:cNvSpPr txBox="1">
            <a:spLocks noChangeArrowheads="1"/>
          </p:cNvSpPr>
          <p:nvPr/>
        </p:nvSpPr>
        <p:spPr bwMode="auto">
          <a:xfrm>
            <a:off x="485775" y="1557338"/>
            <a:ext cx="4794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В мобильном телефоне </a:t>
            </a:r>
            <a:br>
              <a:rPr lang="ru-RU" sz="1600" b="1">
                <a:solidFill>
                  <a:srgbClr val="FF0000"/>
                </a:solidFill>
              </a:rPr>
            </a:br>
            <a:r>
              <a:rPr lang="ru-RU" sz="1600" b="1">
                <a:solidFill>
                  <a:srgbClr val="FF0000"/>
                </a:solidFill>
              </a:rPr>
              <a:t>много важной информации!</a:t>
            </a:r>
          </a:p>
        </p:txBody>
      </p:sp>
      <p:pic>
        <p:nvPicPr>
          <p:cNvPr id="32774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76475"/>
            <a:ext cx="4725987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53163" y="2852738"/>
            <a:ext cx="1487487" cy="28082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6253163" y="3121025"/>
            <a:ext cx="1487487" cy="234473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2777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1725" y="2662238"/>
            <a:ext cx="163036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TextBox 35"/>
          <p:cNvSpPr txBox="1">
            <a:spLocks noChangeArrowheads="1"/>
          </p:cNvSpPr>
          <p:nvPr/>
        </p:nvSpPr>
        <p:spPr bwMode="auto">
          <a:xfrm>
            <a:off x="1160463" y="2655888"/>
            <a:ext cx="36274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Список контактов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Личные фотографии/видеозаписи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Данные доступа к электронной почте и иным аккаунтам в сети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Данные о банковских картах и платежах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 b="1">
                <a:solidFill>
                  <a:srgbClr val="3056A2"/>
                </a:solidFill>
              </a:rPr>
              <a:t>Привязка к балансу сим-карты.</a:t>
            </a:r>
          </a:p>
        </p:txBody>
      </p:sp>
      <p:sp>
        <p:nvSpPr>
          <p:cNvPr id="32779" name="TextBox 22"/>
          <p:cNvSpPr txBox="1">
            <a:spLocks noChangeArrowheads="1"/>
          </p:cNvSpPr>
          <p:nvPr/>
        </p:nvSpPr>
        <p:spPr bwMode="auto">
          <a:xfrm>
            <a:off x="5508625" y="1665288"/>
            <a:ext cx="33480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Проверяй, какие права просит </a:t>
            </a:r>
          </a:p>
          <a:p>
            <a:r>
              <a:rPr lang="ru-RU" sz="1600" b="1">
                <a:solidFill>
                  <a:srgbClr val="FF0000"/>
                </a:solidFill>
              </a:rPr>
              <a:t>мобильное приложение!</a:t>
            </a:r>
          </a:p>
        </p:txBody>
      </p:sp>
      <p:pic>
        <p:nvPicPr>
          <p:cNvPr id="32780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>
          <a:blip r:embed="rId5"/>
          <a:srcRect b="4425"/>
          <a:stretch>
            <a:fillRect/>
          </a:stretch>
        </p:blipFill>
        <p:spPr bwMode="auto">
          <a:xfrm>
            <a:off x="6173788" y="2655888"/>
            <a:ext cx="2935287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23"/>
          <p:cNvSpPr txBox="1">
            <a:spLocks/>
          </p:cNvSpPr>
          <p:nvPr/>
        </p:nvSpPr>
        <p:spPr bwMode="auto">
          <a:xfrm>
            <a:off x="206375" y="476250"/>
            <a:ext cx="1412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348E24A-B444-4438-8A2F-9CFA6651EC3A}" type="slidenum">
              <a:rPr lang="ru-RU" sz="5400" b="1">
                <a:solidFill>
                  <a:srgbClr val="3DB0E3"/>
                </a:solidFill>
              </a:rPr>
              <a:pPr/>
              <a:t>19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33794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33802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803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ВРЕДОНОСНЫЕ ПРОГРАММЫ</a:t>
              </a:r>
            </a:p>
          </p:txBody>
        </p:sp>
      </p:grpSp>
      <p:sp>
        <p:nvSpPr>
          <p:cNvPr id="33795" name="TextBox 28"/>
          <p:cNvSpPr txBox="1">
            <a:spLocks noChangeArrowheads="1"/>
          </p:cNvSpPr>
          <p:nvPr/>
        </p:nvSpPr>
        <p:spPr bwMode="auto">
          <a:xfrm>
            <a:off x="488950" y="3744913"/>
            <a:ext cx="40465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Внимание!</a:t>
            </a:r>
          </a:p>
          <a:p>
            <a:r>
              <a:rPr lang="ru-RU" sz="1400" b="1">
                <a:solidFill>
                  <a:srgbClr val="3056A2"/>
                </a:solidFill>
              </a:rPr>
              <a:t>В пиратских версиях троян отключает проверку лицензии…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Что он делает еще?</a:t>
            </a:r>
          </a:p>
          <a:p>
            <a:endParaRPr lang="ru-RU" sz="1400" b="1">
              <a:solidFill>
                <a:srgbClr val="3056A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900" y="1628775"/>
            <a:ext cx="43751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14"/>
          <p:cNvPicPr>
            <a:picLocks noChangeAspect="1" noChangeArrowheads="1"/>
          </p:cNvPicPr>
          <p:nvPr/>
        </p:nvPicPr>
        <p:blipFill>
          <a:blip r:embed="rId2"/>
          <a:srcRect l="31233" r="30965"/>
          <a:stretch>
            <a:fillRect/>
          </a:stretch>
        </p:blipFill>
        <p:spPr bwMode="auto">
          <a:xfrm>
            <a:off x="5095875" y="2498725"/>
            <a:ext cx="3219450" cy="54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8" name="Picture 14"/>
          <p:cNvPicPr>
            <a:picLocks noChangeAspect="1" noChangeArrowheads="1"/>
          </p:cNvPicPr>
          <p:nvPr/>
        </p:nvPicPr>
        <p:blipFill>
          <a:blip r:embed="rId2"/>
          <a:srcRect l="-2" r="64307"/>
          <a:stretch>
            <a:fillRect/>
          </a:stretch>
        </p:blipFill>
        <p:spPr bwMode="auto">
          <a:xfrm>
            <a:off x="5076825" y="1916113"/>
            <a:ext cx="3238500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9" name="Picture 15"/>
          <p:cNvPicPr>
            <a:picLocks noChangeAspect="1" noChangeArrowheads="1"/>
          </p:cNvPicPr>
          <p:nvPr/>
        </p:nvPicPr>
        <p:blipFill>
          <a:blip r:embed="rId3"/>
          <a:srcRect l="31824" t="36449" r="13232" b="17467"/>
          <a:stretch>
            <a:fillRect/>
          </a:stretch>
        </p:blipFill>
        <p:spPr bwMode="auto">
          <a:xfrm>
            <a:off x="5097463" y="3276600"/>
            <a:ext cx="3241675" cy="132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3801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5050" y="1646238"/>
            <a:ext cx="364172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безопасность человека?</a:t>
            </a:r>
            <a:b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8572500" cy="5214937"/>
          </a:xfrm>
        </p:spPr>
        <p:txBody>
          <a:bodyPr/>
          <a:lstStyle/>
          <a:p>
            <a:pPr marL="3175" indent="350838" algn="just">
              <a:buFont typeface="Arial" charset="0"/>
              <a:buNone/>
            </a:pP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Безопасность человека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 — такое состояние человека, когда действие внешних и внутренних факторов не приводит к плохому состоянию, ухудшению функционирования и развития организма, сознания, психики и человека в целом и не препятствует достижению определённых желательных для человека целей.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21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34823" name="Группа 4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824" name="TextBox 14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МОБИЛЬНЫЙ ИНТЕРНЕТ</a:t>
              </a:r>
            </a:p>
          </p:txBody>
        </p:sp>
      </p:grpSp>
      <p:sp>
        <p:nvSpPr>
          <p:cNvPr id="34818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206375" y="476250"/>
            <a:ext cx="1773238" cy="5048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7F55819-A318-4BC8-899A-8BC5839A7E3F}" type="slidenum">
              <a:rPr lang="ru-RU" sz="5400" b="1">
                <a:solidFill>
                  <a:srgbClr val="3DB0E3"/>
                </a:solidFill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5400" b="1">
              <a:solidFill>
                <a:srgbClr val="3DB0E3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825" y="2636838"/>
            <a:ext cx="3749675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34820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>
          <a:blip r:embed="rId2"/>
          <a:srcRect r="24602"/>
          <a:stretch>
            <a:fillRect/>
          </a:stretch>
        </p:blipFill>
        <p:spPr bwMode="auto">
          <a:xfrm>
            <a:off x="5064125" y="1833563"/>
            <a:ext cx="324485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/>
          <a:srcRect r="5000"/>
          <a:stretch>
            <a:fillRect/>
          </a:stretch>
        </p:blipFill>
        <p:spPr bwMode="auto">
          <a:xfrm>
            <a:off x="5018088" y="4770438"/>
            <a:ext cx="32908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1628775"/>
            <a:ext cx="36417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Номер слайда 23"/>
          <p:cNvSpPr txBox="1">
            <a:spLocks/>
          </p:cNvSpPr>
          <p:nvPr/>
        </p:nvSpPr>
        <p:spPr bwMode="auto">
          <a:xfrm>
            <a:off x="206375" y="476250"/>
            <a:ext cx="1412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FDA99B94-8BBE-4EF4-AB29-1936550E0BC7}" type="slidenum">
              <a:rPr lang="ru-RU" sz="5400" b="1">
                <a:solidFill>
                  <a:srgbClr val="3DB0E3"/>
                </a:solidFill>
              </a:rPr>
              <a:pPr/>
              <a:t>21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35842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35845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846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НАСТРОЙ КОМПЬЮТЕР</a:t>
              </a:r>
            </a:p>
          </p:txBody>
        </p:sp>
      </p:grpSp>
      <p:sp>
        <p:nvSpPr>
          <p:cNvPr id="35843" name="TextBox 28"/>
          <p:cNvSpPr txBox="1">
            <a:spLocks noChangeArrowheads="1"/>
          </p:cNvSpPr>
          <p:nvPr/>
        </p:nvSpPr>
        <p:spPr bwMode="auto">
          <a:xfrm>
            <a:off x="5103813" y="2517775"/>
            <a:ext cx="38258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Пользуйся ограниченной/защищенной учетной записью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r>
              <a:rPr lang="ru-RU" sz="1400" b="1">
                <a:solidFill>
                  <a:srgbClr val="3056A2"/>
                </a:solidFill>
              </a:rPr>
              <a:t>Установи антивирус!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r>
              <a:rPr lang="ru-RU" sz="1400" b="1">
                <a:solidFill>
                  <a:srgbClr val="3056A2"/>
                </a:solidFill>
              </a:rPr>
              <a:t>Включи файервол!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r>
              <a:rPr lang="ru-RU" sz="1400" b="1">
                <a:solidFill>
                  <a:srgbClr val="3056A2"/>
                </a:solidFill>
              </a:rPr>
              <a:t>Настрой браузер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r>
              <a:rPr lang="ru-RU" sz="1400" b="1">
                <a:solidFill>
                  <a:srgbClr val="3056A2"/>
                </a:solidFill>
              </a:rPr>
              <a:t>Будь осторожен и думай,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что ты делаешь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r>
              <a:rPr lang="ru-RU" sz="1400" b="1">
                <a:solidFill>
                  <a:srgbClr val="3056A2"/>
                </a:solidFill>
              </a:rPr>
              <a:t>Игнорируй звонки и СМС с незнакомых номеров!</a:t>
            </a:r>
          </a:p>
          <a:p>
            <a:endParaRPr lang="ru-RU" sz="1400" b="1">
              <a:solidFill>
                <a:srgbClr val="3056A2"/>
              </a:solidFill>
            </a:endParaRPr>
          </a:p>
        </p:txBody>
      </p:sp>
      <p:pic>
        <p:nvPicPr>
          <p:cNvPr id="35844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3363"/>
            <a:ext cx="4318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Группа 21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36869" name="Группа 4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870" name="TextBox 14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НАСТРОЙ ИНСТРУМЕНТЫ</a:t>
              </a:r>
            </a:p>
          </p:txBody>
        </p:sp>
      </p:grpSp>
      <p:sp>
        <p:nvSpPr>
          <p:cNvPr id="36866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206375" y="476250"/>
            <a:ext cx="1773238" cy="5048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E2EE117-65A7-434B-BC97-5B14D7BBAFBD}" type="slidenum">
              <a:rPr lang="ru-RU" sz="5400" b="1">
                <a:solidFill>
                  <a:srgbClr val="3DB0E3"/>
                </a:solidFill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z="5400" b="1">
              <a:solidFill>
                <a:srgbClr val="3DB0E3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838" y="2166938"/>
            <a:ext cx="4102100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13" y="2349500"/>
            <a:ext cx="3897312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23"/>
          <p:cNvSpPr txBox="1">
            <a:spLocks/>
          </p:cNvSpPr>
          <p:nvPr/>
        </p:nvSpPr>
        <p:spPr bwMode="auto">
          <a:xfrm>
            <a:off x="206375" y="476250"/>
            <a:ext cx="1412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66E4B497-FAE2-4924-8ED6-AE44469C89D7}" type="slidenum">
              <a:rPr lang="ru-RU" sz="5400" b="1">
                <a:solidFill>
                  <a:srgbClr val="3DB0E3"/>
                </a:solidFill>
              </a:rPr>
              <a:pPr/>
              <a:t>23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37890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37894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895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ИНТЕРНЕТ-ЗАВИСИМОСТЬ</a:t>
              </a:r>
            </a:p>
          </p:txBody>
        </p:sp>
      </p:grpSp>
      <p:sp>
        <p:nvSpPr>
          <p:cNvPr id="37891" name="TextBox 28"/>
          <p:cNvSpPr txBox="1">
            <a:spLocks noChangeArrowheads="1"/>
          </p:cNvSpPr>
          <p:nvPr/>
        </p:nvSpPr>
        <p:spPr bwMode="auto">
          <a:xfrm>
            <a:off x="5103813" y="1851025"/>
            <a:ext cx="3825875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Признаки :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сидишь за компьютером больше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включаешь компьютер раньше,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удобней общаться в сети,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готов солгать, чтобы посидеть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>
                <a:solidFill>
                  <a:srgbClr val="3056A2"/>
                </a:solidFill>
              </a:rPr>
              <a:t>готов тратить деньги на бонусы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в играх.</a:t>
            </a:r>
          </a:p>
          <a:p>
            <a:endParaRPr lang="ru-RU" sz="1400" b="1">
              <a:solidFill>
                <a:srgbClr val="3056A2"/>
              </a:solidFill>
            </a:endParaRPr>
          </a:p>
        </p:txBody>
      </p:sp>
      <p:pic>
        <p:nvPicPr>
          <p:cNvPr id="37892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1425"/>
            <a:ext cx="45974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10"/>
          <p:cNvSpPr txBox="1">
            <a:spLocks noChangeArrowheads="1"/>
          </p:cNvSpPr>
          <p:nvPr/>
        </p:nvSpPr>
        <p:spPr bwMode="auto">
          <a:xfrm>
            <a:off x="428625" y="5513388"/>
            <a:ext cx="3422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Ограничь </a:t>
            </a:r>
            <a:br>
              <a:rPr lang="ru-RU" sz="1600" b="1">
                <a:solidFill>
                  <a:srgbClr val="FF0000"/>
                </a:solidFill>
              </a:rPr>
            </a:br>
            <a:r>
              <a:rPr lang="ru-RU" sz="1600" b="1">
                <a:solidFill>
                  <a:srgbClr val="FF0000"/>
                </a:solidFill>
              </a:rPr>
              <a:t>пользование интернетом, </a:t>
            </a:r>
            <a:br>
              <a:rPr lang="ru-RU" sz="1600" b="1">
                <a:solidFill>
                  <a:srgbClr val="FF0000"/>
                </a:solidFill>
              </a:rPr>
            </a:br>
            <a:r>
              <a:rPr lang="ru-RU" sz="1600" b="1">
                <a:solidFill>
                  <a:srgbClr val="FF0000"/>
                </a:solidFill>
              </a:rPr>
              <a:t>живи реальной жизнью!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Группа 21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38918" name="Группа 4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919" name="TextBox 14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ИНТЕРНЕТ-ЗАВИСИМОСТЬ</a:t>
              </a:r>
            </a:p>
          </p:txBody>
        </p:sp>
      </p:grpSp>
      <p:sp>
        <p:nvSpPr>
          <p:cNvPr id="38914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206375" y="476250"/>
            <a:ext cx="1773238" cy="5048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F777898-5D60-4947-B941-BCECEAA13A83}" type="slidenum">
              <a:rPr lang="ru-RU" sz="5400" b="1">
                <a:solidFill>
                  <a:srgbClr val="3DB0E3"/>
                </a:solidFill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z="5400" b="1">
              <a:solidFill>
                <a:srgbClr val="3DB0E3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TextBox 48"/>
          <p:cNvSpPr txBox="1">
            <a:spLocks noChangeArrowheads="1"/>
          </p:cNvSpPr>
          <p:nvPr/>
        </p:nvSpPr>
        <p:spPr bwMode="auto">
          <a:xfrm>
            <a:off x="4795838" y="2166938"/>
            <a:ext cx="4102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В России до 80% школьников </a:t>
            </a:r>
            <a:br>
              <a:rPr lang="ru-RU" sz="1400" b="1">
                <a:solidFill>
                  <a:srgbClr val="3056A2"/>
                </a:solidFill>
              </a:rPr>
            </a:br>
            <a:r>
              <a:rPr lang="ru-RU" sz="1400" b="1">
                <a:solidFill>
                  <a:srgbClr val="3056A2"/>
                </a:solidFill>
              </a:rPr>
              <a:t>в возрасте 12—13 лет страдают компьютерной зависимостью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r>
              <a:rPr lang="ru-RU" sz="1400" b="1">
                <a:solidFill>
                  <a:srgbClr val="3056A2"/>
                </a:solidFill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>
                <a:solidFill>
                  <a:srgbClr val="3056A2"/>
                </a:solidFill>
              </a:rPr>
              <a:t>Каждый четвертый выпускник имеет патологию сердечно-сосудистой системы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r>
              <a:rPr lang="ru-RU" sz="1400" b="1">
                <a:solidFill>
                  <a:srgbClr val="3056A2"/>
                </a:solidFill>
              </a:rPr>
              <a:t>75% школьников  находятся в условиях гиподинамии</a:t>
            </a:r>
          </a:p>
          <a:p>
            <a:endParaRPr lang="ru-RU" sz="1400" b="1">
              <a:solidFill>
                <a:srgbClr val="3056A2"/>
              </a:solidFill>
            </a:endParaRPr>
          </a:p>
          <a:p>
            <a:r>
              <a:rPr lang="ru-RU" sz="1400" b="1">
                <a:solidFill>
                  <a:srgbClr val="3056A2"/>
                </a:solidFill>
              </a:rPr>
              <a:t>В России полностью здоровы только </a:t>
            </a:r>
          </a:p>
          <a:p>
            <a:r>
              <a:rPr lang="ru-RU" sz="1400" b="1">
                <a:solidFill>
                  <a:srgbClr val="3056A2"/>
                </a:solidFill>
              </a:rPr>
              <a:t>14-23% школьников</a:t>
            </a:r>
          </a:p>
          <a:p>
            <a:endParaRPr lang="ru-RU" sz="1600" b="1">
              <a:solidFill>
                <a:srgbClr val="3056A2"/>
              </a:solidFill>
            </a:endParaRPr>
          </a:p>
          <a:p>
            <a:endParaRPr lang="ru-RU" sz="1600" b="1">
              <a:solidFill>
                <a:srgbClr val="3056A2"/>
              </a:solidFill>
            </a:endParaRPr>
          </a:p>
        </p:txBody>
      </p:sp>
      <p:pic>
        <p:nvPicPr>
          <p:cNvPr id="38916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2274888"/>
            <a:ext cx="3438525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11"/>
          <p:cNvSpPr txBox="1">
            <a:spLocks noChangeArrowheads="1"/>
          </p:cNvSpPr>
          <p:nvPr/>
        </p:nvSpPr>
        <p:spPr bwMode="auto">
          <a:xfrm>
            <a:off x="428625" y="5513388"/>
            <a:ext cx="3422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Ограничь </a:t>
            </a:r>
            <a:br>
              <a:rPr lang="ru-RU" sz="1600" b="1">
                <a:solidFill>
                  <a:srgbClr val="FF0000"/>
                </a:solidFill>
              </a:rPr>
            </a:br>
            <a:r>
              <a:rPr lang="ru-RU" sz="1600" b="1">
                <a:solidFill>
                  <a:srgbClr val="FF0000"/>
                </a:solidFill>
              </a:rPr>
              <a:t>пользование интернетом, </a:t>
            </a:r>
            <a:br>
              <a:rPr lang="ru-RU" sz="1600" b="1">
                <a:solidFill>
                  <a:srgbClr val="FF0000"/>
                </a:solidFill>
              </a:rPr>
            </a:br>
            <a:r>
              <a:rPr lang="ru-RU" sz="1600" b="1">
                <a:solidFill>
                  <a:srgbClr val="FF0000"/>
                </a:solidFill>
              </a:rPr>
              <a:t>живи реальной жизнью!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5"/>
          <p:cNvGrpSpPr>
            <a:grpSpLocks noChangeAspect="1"/>
          </p:cNvGrpSpPr>
          <p:nvPr/>
        </p:nvGrpSpPr>
        <p:grpSpPr bwMode="auto">
          <a:xfrm>
            <a:off x="2933700" y="3416300"/>
            <a:ext cx="6221413" cy="909638"/>
            <a:chOff x="3563889" y="806287"/>
            <a:chExt cx="6221972" cy="606489"/>
          </a:xfrm>
        </p:grpSpPr>
        <p:grpSp>
          <p:nvGrpSpPr>
            <p:cNvPr id="39940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8"/>
                <a:ext cx="1296842" cy="450897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97" y="688596"/>
                <a:ext cx="5822420" cy="508053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941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26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>
                  <a:solidFill>
                    <a:schemeClr val="bg1"/>
                  </a:solidFill>
                </a:rPr>
                <a:t>СПАСИБО ЗА ВНИМАНИЕ!</a:t>
              </a:r>
              <a:endParaRPr lang="ru-RU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3993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125538"/>
            <a:ext cx="29829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12"/>
          <p:cNvSpPr txBox="1">
            <a:spLocks noChangeArrowheads="1"/>
          </p:cNvSpPr>
          <p:nvPr/>
        </p:nvSpPr>
        <p:spPr bwMode="auto">
          <a:xfrm>
            <a:off x="468313" y="6165850"/>
            <a:ext cx="4102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056A2"/>
                </a:solidFill>
              </a:rPr>
              <a:t>ligainternet.ru</a:t>
            </a:r>
            <a:endParaRPr lang="ru-RU" sz="1600" b="1">
              <a:solidFill>
                <a:srgbClr val="3056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Интернет?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429250"/>
          </a:xfrm>
        </p:spPr>
        <p:txBody>
          <a:bodyPr rtlCol="0">
            <a:normAutofit fontScale="92500" lnSpcReduction="10000"/>
          </a:bodyPr>
          <a:lstStyle/>
          <a:p>
            <a:pPr marL="3175" indent="35083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Интерне́т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всемирная система объединённых компьютерных сетей для хранения и передачи информации. Часто упоминается как Всемирная сеть и Глобальная сеть, а также просто Сеть. Построена на базе стека протоколов TCP/IP. На основе интернета работает Всемирная паутина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Wide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WWW) и множество других систем передачи данных.</a:t>
            </a:r>
          </a:p>
          <a:p>
            <a:pPr marL="3175" indent="350838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30 июня 2012 года число пользователей, регулярно использующих интернет, составило более чем 2,4 млрд. человек, более трети населения Земли пользовалось услугами интернета.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0"/>
            <a:ext cx="8229600" cy="271462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«Безопасный Интернет»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Администратор\Downloads\img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13"/>
            <a:ext cx="9144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7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вопрос урока: как сделать работу в сети безопасной?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13"/>
          <p:cNvGrpSpPr>
            <a:grpSpLocks/>
          </p:cNvGrpSpPr>
          <p:nvPr/>
        </p:nvGrpSpPr>
        <p:grpSpPr bwMode="auto">
          <a:xfrm>
            <a:off x="-38100" y="1773238"/>
            <a:ext cx="3457575" cy="728662"/>
            <a:chOff x="-37796" y="836712"/>
            <a:chExt cx="3457668" cy="728464"/>
          </a:xfrm>
        </p:grpSpPr>
        <p:grpSp>
          <p:nvGrpSpPr>
            <p:cNvPr id="20521" name="Группа 9"/>
            <p:cNvGrpSpPr>
              <a:grpSpLocks/>
            </p:cNvGrpSpPr>
            <p:nvPr/>
          </p:nvGrpSpPr>
          <p:grpSpPr bwMode="auto"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071"/>
                <a:ext cx="936650" cy="576105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043" y="836712"/>
                <a:ext cx="436575" cy="722116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043" y="836712"/>
                <a:ext cx="2952829" cy="606260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053" y="914478"/>
              <a:ext cx="1608181" cy="3380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spc="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482" name="Группа 15"/>
          <p:cNvGrpSpPr>
            <a:grpSpLocks/>
          </p:cNvGrpSpPr>
          <p:nvPr/>
        </p:nvGrpSpPr>
        <p:grpSpPr bwMode="auto">
          <a:xfrm flipH="1">
            <a:off x="4549775" y="1773238"/>
            <a:ext cx="4621213" cy="728662"/>
            <a:chOff x="-37796" y="836712"/>
            <a:chExt cx="4621982" cy="728464"/>
          </a:xfrm>
        </p:grpSpPr>
        <p:grpSp>
          <p:nvGrpSpPr>
            <p:cNvPr id="20516" name="Группа 16"/>
            <p:cNvGrpSpPr>
              <a:grpSpLocks/>
            </p:cNvGrpSpPr>
            <p:nvPr/>
          </p:nvGrpSpPr>
          <p:grpSpPr bwMode="auto"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071"/>
                <a:ext cx="936781" cy="576105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113" y="836712"/>
                <a:ext cx="436636" cy="722116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113" y="836712"/>
                <a:ext cx="4117073" cy="611021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0517" name="TextBox 17"/>
            <p:cNvSpPr txBox="1">
              <a:spLocks noChangeArrowheads="1"/>
            </p:cNvSpPr>
            <p:nvPr/>
          </p:nvSpPr>
          <p:spPr bwMode="auto">
            <a:xfrm>
              <a:off x="1543140" y="836712"/>
              <a:ext cx="239559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b="1">
                  <a:solidFill>
                    <a:schemeClr val="bg1"/>
                  </a:solidFill>
                </a:rPr>
                <a:t>Что такое сайт? </a:t>
              </a:r>
              <a:br>
                <a:rPr lang="ru-RU" sz="1600" b="1">
                  <a:solidFill>
                    <a:schemeClr val="bg1"/>
                  </a:solidFill>
                </a:rPr>
              </a:br>
              <a:r>
                <a:rPr lang="ru-RU" sz="1600" b="1">
                  <a:solidFill>
                    <a:schemeClr val="bg1"/>
                  </a:solidFill>
                </a:rPr>
                <a:t>Какие бывают сайты:</a:t>
              </a:r>
            </a:p>
          </p:txBody>
        </p:sp>
      </p:grpSp>
      <p:grpSp>
        <p:nvGrpSpPr>
          <p:cNvPr id="20483" name="Группа 21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0512" name="Группа 4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13" name="TextBox 14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ИНСТРУМЕНТЫ ДЛЯ РАБОТЫ В ИНТЕРНЕТЕ</a:t>
              </a:r>
            </a:p>
          </p:txBody>
        </p:sp>
      </p:grpSp>
      <p:sp>
        <p:nvSpPr>
          <p:cNvPr id="20484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206375" y="476250"/>
            <a:ext cx="909638" cy="5048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4442155-D097-4277-9A6A-997FFD176F62}" type="slidenum">
              <a:rPr lang="ru-RU" sz="5400" b="1">
                <a:solidFill>
                  <a:srgbClr val="3DB0E3"/>
                </a:solidFill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5400" b="1">
              <a:solidFill>
                <a:srgbClr val="3DB0E3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188" y="2997200"/>
            <a:ext cx="2160587" cy="576263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6" name="TextBox 24"/>
          <p:cNvSpPr txBox="1">
            <a:spLocks noChangeArrowheads="1"/>
          </p:cNvSpPr>
          <p:nvPr/>
        </p:nvSpPr>
        <p:spPr bwMode="auto">
          <a:xfrm>
            <a:off x="611188" y="3084513"/>
            <a:ext cx="21605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браузер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188" y="3933825"/>
            <a:ext cx="2160587" cy="574675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8" name="TextBox 28"/>
          <p:cNvSpPr txBox="1">
            <a:spLocks noChangeArrowheads="1"/>
          </p:cNvSpPr>
          <p:nvPr/>
        </p:nvSpPr>
        <p:spPr bwMode="auto">
          <a:xfrm>
            <a:off x="611188" y="4005263"/>
            <a:ext cx="2160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приложение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188" y="4868863"/>
            <a:ext cx="2160587" cy="576262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0" name="TextBox 30"/>
          <p:cNvSpPr txBox="1">
            <a:spLocks noChangeArrowheads="1"/>
          </p:cNvSpPr>
          <p:nvPr/>
        </p:nvSpPr>
        <p:spPr bwMode="auto">
          <a:xfrm>
            <a:off x="611188" y="4957763"/>
            <a:ext cx="2160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почтовый клиент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188" y="5732463"/>
            <a:ext cx="2160587" cy="576262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2" name="TextBox 34"/>
          <p:cNvSpPr txBox="1">
            <a:spLocks noChangeArrowheads="1"/>
          </p:cNvSpPr>
          <p:nvPr/>
        </p:nvSpPr>
        <p:spPr bwMode="auto">
          <a:xfrm>
            <a:off x="611188" y="5821363"/>
            <a:ext cx="21605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расширение</a:t>
            </a:r>
          </a:p>
        </p:txBody>
      </p:sp>
      <p:sp>
        <p:nvSpPr>
          <p:cNvPr id="20493" name="TextBox 35"/>
          <p:cNvSpPr txBox="1">
            <a:spLocks noChangeArrowheads="1"/>
          </p:cNvSpPr>
          <p:nvPr/>
        </p:nvSpPr>
        <p:spPr bwMode="auto">
          <a:xfrm>
            <a:off x="4643438" y="2852738"/>
            <a:ext cx="4500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056A2"/>
                </a:solidFill>
              </a:rPr>
              <a:t>служба сообщений</a:t>
            </a:r>
          </a:p>
        </p:txBody>
      </p:sp>
      <p:sp>
        <p:nvSpPr>
          <p:cNvPr id="20494" name="TextBox 36"/>
          <p:cNvSpPr txBox="1">
            <a:spLocks noChangeArrowheads="1"/>
          </p:cNvSpPr>
          <p:nvPr/>
        </p:nvSpPr>
        <p:spPr bwMode="auto">
          <a:xfrm>
            <a:off x="5867400" y="3492500"/>
            <a:ext cx="327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056A2"/>
                </a:solidFill>
              </a:rPr>
              <a:t>социальная сеть</a:t>
            </a:r>
          </a:p>
        </p:txBody>
      </p:sp>
      <p:sp>
        <p:nvSpPr>
          <p:cNvPr id="20495" name="TextBox 37"/>
          <p:cNvSpPr txBox="1">
            <a:spLocks noChangeArrowheads="1"/>
          </p:cNvSpPr>
          <p:nvPr/>
        </p:nvSpPr>
        <p:spPr bwMode="auto">
          <a:xfrm>
            <a:off x="6521450" y="4140200"/>
            <a:ext cx="2622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056A2"/>
                </a:solidFill>
              </a:rPr>
              <a:t>почтовый сервис</a:t>
            </a:r>
          </a:p>
        </p:txBody>
      </p:sp>
      <p:sp>
        <p:nvSpPr>
          <p:cNvPr id="20496" name="TextBox 38"/>
          <p:cNvSpPr txBox="1">
            <a:spLocks noChangeArrowheads="1"/>
          </p:cNvSpPr>
          <p:nvPr/>
        </p:nvSpPr>
        <p:spPr bwMode="auto">
          <a:xfrm>
            <a:off x="7092950" y="4684713"/>
            <a:ext cx="2062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056A2"/>
                </a:solidFill>
              </a:rPr>
              <a:t>поисковик</a:t>
            </a:r>
          </a:p>
        </p:txBody>
      </p:sp>
      <p:sp>
        <p:nvSpPr>
          <p:cNvPr id="20497" name="TextBox 39"/>
          <p:cNvSpPr txBox="1">
            <a:spLocks noChangeArrowheads="1"/>
          </p:cNvSpPr>
          <p:nvPr/>
        </p:nvSpPr>
        <p:spPr bwMode="auto">
          <a:xfrm>
            <a:off x="7350125" y="5311775"/>
            <a:ext cx="1793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3056A2"/>
                </a:solidFill>
              </a:rPr>
              <a:t>сайт</a:t>
            </a:r>
          </a:p>
        </p:txBody>
      </p:sp>
      <p:sp>
        <p:nvSpPr>
          <p:cNvPr id="20498" name="TextBox 40"/>
          <p:cNvSpPr txBox="1">
            <a:spLocks noChangeArrowheads="1"/>
          </p:cNvSpPr>
          <p:nvPr/>
        </p:nvSpPr>
        <p:spPr bwMode="auto">
          <a:xfrm>
            <a:off x="7505700" y="5899150"/>
            <a:ext cx="1638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056A2"/>
                </a:solidFill>
              </a:rPr>
              <a:t>wiki</a:t>
            </a:r>
            <a:endParaRPr lang="ru-RU" sz="1600" b="1">
              <a:solidFill>
                <a:srgbClr val="3056A2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19763" y="3595688"/>
            <a:ext cx="144462" cy="144462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500563" y="2997200"/>
            <a:ext cx="142875" cy="144463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263" y="4271963"/>
            <a:ext cx="144462" cy="142875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425" y="4792663"/>
            <a:ext cx="144463" cy="144462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950" y="5445125"/>
            <a:ext cx="142875" cy="144463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10450" y="6003925"/>
            <a:ext cx="142875" cy="144463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562" y="3784601"/>
            <a:ext cx="1603375" cy="317500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0" y="3668713"/>
            <a:ext cx="1147763" cy="1076325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59338" y="4343400"/>
            <a:ext cx="1558925" cy="401638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163" y="4864100"/>
            <a:ext cx="1465262" cy="1905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2513" y="4413250"/>
            <a:ext cx="266700" cy="179705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7338" y="5311775"/>
            <a:ext cx="2043112" cy="763588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775" y="4745038"/>
            <a:ext cx="33464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>
          <a:blip r:embed="rId2"/>
          <a:srcRect l="1723" r="2408"/>
          <a:stretch>
            <a:fillRect/>
          </a:stretch>
        </p:blipFill>
        <p:spPr bwMode="auto">
          <a:xfrm>
            <a:off x="0" y="1611313"/>
            <a:ext cx="9155113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20FA7-A4BA-4363-AE91-90C44C2F91B0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1507" name="Номер слайда 23"/>
          <p:cNvSpPr txBox="1">
            <a:spLocks/>
          </p:cNvSpPr>
          <p:nvPr/>
        </p:nvSpPr>
        <p:spPr bwMode="auto">
          <a:xfrm>
            <a:off x="206375" y="476250"/>
            <a:ext cx="909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DF17639-5239-49C9-9380-293F78790CD5}" type="slidenum">
              <a:rPr lang="ru-RU" sz="5400" b="1">
                <a:solidFill>
                  <a:srgbClr val="3DB0E3"/>
                </a:solidFill>
              </a:rPr>
              <a:pPr/>
              <a:t>7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21508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1511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12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000" y="1130300"/>
            <a:ext cx="3113088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5364163" y="5013325"/>
            <a:ext cx="3790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Все, что попало в интернет, </a:t>
            </a:r>
            <a:br>
              <a:rPr lang="ru-RU" sz="1600">
                <a:solidFill>
                  <a:schemeClr val="bg1"/>
                </a:solidFill>
              </a:rPr>
            </a:br>
            <a:r>
              <a:rPr lang="ru-RU" sz="1600">
                <a:solidFill>
                  <a:schemeClr val="bg1"/>
                </a:solidFill>
              </a:rPr>
              <a:t>остается там навсегда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23"/>
          <p:cNvSpPr txBox="1">
            <a:spLocks/>
          </p:cNvSpPr>
          <p:nvPr/>
        </p:nvSpPr>
        <p:spPr bwMode="auto">
          <a:xfrm>
            <a:off x="206375" y="476250"/>
            <a:ext cx="909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D0A745CD-694A-4EB2-BF69-B3123BE8DE8C}" type="slidenum">
              <a:rPr lang="ru-RU" sz="5400" b="1">
                <a:solidFill>
                  <a:srgbClr val="3DB0E3"/>
                </a:solidFill>
              </a:rPr>
              <a:pPr/>
              <a:t>8</a:t>
            </a:fld>
            <a:endParaRPr lang="ru-RU" sz="5400" b="1">
              <a:solidFill>
                <a:srgbClr val="3DB0E3"/>
              </a:solidFill>
            </a:endParaRPr>
          </a:p>
        </p:txBody>
      </p:sp>
      <p:grpSp>
        <p:nvGrpSpPr>
          <p:cNvPr id="22530" name="Группа 5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2538" name="Группа 6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39" name="TextBox 7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ВНИМАНИЕ! ПРИМЕРЫ</a:t>
              </a:r>
            </a:p>
          </p:txBody>
        </p:sp>
      </p:grp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395663"/>
            <a:ext cx="3343275" cy="12430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2253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>
          <a:blip r:embed="rId3"/>
          <a:srcRect b="40013"/>
          <a:stretch>
            <a:fillRect/>
          </a:stretch>
        </p:blipFill>
        <p:spPr bwMode="auto">
          <a:xfrm>
            <a:off x="5076825" y="4957763"/>
            <a:ext cx="31765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26"/>
          <p:cNvSpPr txBox="1">
            <a:spLocks noChangeArrowheads="1"/>
          </p:cNvSpPr>
          <p:nvPr/>
        </p:nvSpPr>
        <p:spPr bwMode="auto">
          <a:xfrm>
            <a:off x="919163" y="5232400"/>
            <a:ext cx="3176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3056A2"/>
                </a:solidFill>
              </a:rPr>
              <a:t>Регулярно проверяй и настраивай приватность</a:t>
            </a:r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>
            <a:off x="5076825" y="2138363"/>
            <a:ext cx="31765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3056A2"/>
                </a:solidFill>
              </a:rPr>
              <a:t>В интернете можно найти данные даже с неработающих и отключенных сайтов</a:t>
            </a:r>
          </a:p>
        </p:txBody>
      </p:sp>
      <p:pic>
        <p:nvPicPr>
          <p:cNvPr id="22535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>
          <a:blip r:embed="rId4"/>
          <a:srcRect b="37540"/>
          <a:stretch>
            <a:fillRect/>
          </a:stretch>
        </p:blipFill>
        <p:spPr bwMode="auto">
          <a:xfrm>
            <a:off x="893763" y="1989138"/>
            <a:ext cx="322738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" y="1739900"/>
            <a:ext cx="36417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9813" y="1773238"/>
            <a:ext cx="365125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163" y="4414838"/>
            <a:ext cx="54959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4" name="Группа 21"/>
          <p:cNvGrpSpPr>
            <a:grpSpLocks/>
          </p:cNvGrpSpPr>
          <p:nvPr/>
        </p:nvGrpSpPr>
        <p:grpSpPr bwMode="auto">
          <a:xfrm>
            <a:off x="3563938" y="806450"/>
            <a:ext cx="5591175" cy="606425"/>
            <a:chOff x="3563889" y="806287"/>
            <a:chExt cx="5591350" cy="606489"/>
          </a:xfrm>
        </p:grpSpPr>
        <p:grpSp>
          <p:nvGrpSpPr>
            <p:cNvPr id="23562" name="Группа 4"/>
            <p:cNvGrpSpPr>
              <a:grpSpLocks/>
            </p:cNvGrpSpPr>
            <p:nvPr/>
          </p:nvGrpSpPr>
          <p:grpSpPr bwMode="auto"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187"/>
                <a:ext cx="1296766" cy="450898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154" y="688596"/>
                <a:ext cx="5158656" cy="508054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563" name="TextBox 14"/>
            <p:cNvSpPr txBox="1">
              <a:spLocks noChangeArrowheads="1"/>
            </p:cNvSpPr>
            <p:nvPr/>
          </p:nvSpPr>
          <p:spPr bwMode="auto">
            <a:xfrm>
              <a:off x="4398183" y="893138"/>
              <a:ext cx="47458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>
                  <a:solidFill>
                    <a:schemeClr val="bg1"/>
                  </a:solidFill>
                </a:rPr>
                <a:t>ТВОЙ «ЦИФРОВОЙ ПОРТРЕТ»</a:t>
              </a:r>
            </a:p>
          </p:txBody>
        </p:sp>
      </p:grpSp>
      <p:sp>
        <p:nvSpPr>
          <p:cNvPr id="23555" name="Номер слайда 23"/>
          <p:cNvSpPr>
            <a:spLocks noGrp="1"/>
          </p:cNvSpPr>
          <p:nvPr>
            <p:ph type="sldNum" sz="quarter" idx="12"/>
          </p:nvPr>
        </p:nvSpPr>
        <p:spPr bwMode="auto">
          <a:xfrm>
            <a:off x="206375" y="476250"/>
            <a:ext cx="909638" cy="5048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DFC0057-410D-42CA-B85B-FFDFF7533857}" type="slidenum">
              <a:rPr lang="ru-RU" sz="5400" b="1">
                <a:solidFill>
                  <a:srgbClr val="3DB0E3"/>
                </a:solidFill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5400" b="1">
              <a:solidFill>
                <a:srgbClr val="3DB0E3"/>
              </a:solidFill>
              <a:latin typeface="Arial" charset="0"/>
              <a:cs typeface="Arial" charset="0"/>
            </a:endParaRPr>
          </a:p>
        </p:txBody>
      </p:sp>
      <p:sp>
        <p:nvSpPr>
          <p:cNvPr id="23556" name="TextBox 35"/>
          <p:cNvSpPr txBox="1">
            <a:spLocks noChangeArrowheads="1"/>
          </p:cNvSpPr>
          <p:nvPr/>
        </p:nvSpPr>
        <p:spPr bwMode="auto">
          <a:xfrm>
            <a:off x="5508625" y="1971675"/>
            <a:ext cx="362585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Фотографии</a:t>
            </a:r>
          </a:p>
          <a:p>
            <a:r>
              <a:rPr lang="ru-RU" sz="1400" b="1">
                <a:solidFill>
                  <a:srgbClr val="3056A2"/>
                </a:solidFill>
              </a:rPr>
              <a:t>Комментарии</a:t>
            </a:r>
          </a:p>
          <a:p>
            <a:r>
              <a:rPr lang="ru-RU" sz="1400" b="1">
                <a:solidFill>
                  <a:srgbClr val="3056A2"/>
                </a:solidFill>
              </a:rPr>
              <a:t>Личные контакты</a:t>
            </a:r>
          </a:p>
          <a:p>
            <a:r>
              <a:rPr lang="ru-RU" sz="1400" b="1">
                <a:solidFill>
                  <a:srgbClr val="3056A2"/>
                </a:solidFill>
              </a:rPr>
              <a:t>Семья и родственники</a:t>
            </a:r>
          </a:p>
          <a:p>
            <a:r>
              <a:rPr lang="ru-RU" sz="1400" b="1">
                <a:solidFill>
                  <a:srgbClr val="3056A2"/>
                </a:solidFill>
              </a:rPr>
              <a:t>Дом и покупки</a:t>
            </a:r>
          </a:p>
          <a:p>
            <a:r>
              <a:rPr lang="ru-RU" sz="1400" b="1">
                <a:solidFill>
                  <a:srgbClr val="3056A2"/>
                </a:solidFill>
              </a:rPr>
              <a:t>Школа и отпуск</a:t>
            </a:r>
          </a:p>
        </p:txBody>
      </p:sp>
      <p:pic>
        <p:nvPicPr>
          <p:cNvPr id="23557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00213"/>
            <a:ext cx="49006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47"/>
          <p:cNvSpPr txBox="1">
            <a:spLocks noChangeArrowheads="1"/>
          </p:cNvSpPr>
          <p:nvPr/>
        </p:nvSpPr>
        <p:spPr bwMode="auto">
          <a:xfrm>
            <a:off x="3078163" y="2187575"/>
            <a:ext cx="22177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1"/>
                </a:solidFill>
              </a:rPr>
              <a:t>Помни!</a:t>
            </a:r>
          </a:p>
          <a:p>
            <a:r>
              <a:rPr lang="ru-RU" sz="1400" b="1">
                <a:solidFill>
                  <a:schemeClr val="bg1"/>
                </a:solidFill>
              </a:rPr>
              <a:t>Все, что попало </a:t>
            </a:r>
            <a:br>
              <a:rPr lang="ru-RU" sz="1400" b="1">
                <a:solidFill>
                  <a:schemeClr val="bg1"/>
                </a:solidFill>
              </a:rPr>
            </a:br>
            <a:r>
              <a:rPr lang="ru-RU" sz="1400" b="1">
                <a:solidFill>
                  <a:schemeClr val="bg1"/>
                </a:solidFill>
              </a:rPr>
              <a:t>в интернет, </a:t>
            </a:r>
          </a:p>
          <a:p>
            <a:r>
              <a:rPr lang="ru-RU" sz="1400" b="1">
                <a:solidFill>
                  <a:schemeClr val="bg1"/>
                </a:solidFill>
              </a:rPr>
              <a:t>остается там навсегда</a:t>
            </a:r>
          </a:p>
        </p:txBody>
      </p:sp>
      <p:sp>
        <p:nvSpPr>
          <p:cNvPr id="23559" name="TextBox 48"/>
          <p:cNvSpPr txBox="1">
            <a:spLocks noChangeArrowheads="1"/>
          </p:cNvSpPr>
          <p:nvPr/>
        </p:nvSpPr>
        <p:spPr bwMode="auto">
          <a:xfrm>
            <a:off x="409575" y="4375150"/>
            <a:ext cx="22209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3056A2"/>
                </a:solidFill>
              </a:rPr>
              <a:t>Одноклассники</a:t>
            </a:r>
          </a:p>
          <a:p>
            <a:r>
              <a:rPr lang="ru-RU" sz="1400" b="1">
                <a:solidFill>
                  <a:srgbClr val="3056A2"/>
                </a:solidFill>
              </a:rPr>
              <a:t>Родители</a:t>
            </a:r>
          </a:p>
          <a:p>
            <a:r>
              <a:rPr lang="ru-RU" sz="1400" b="1">
                <a:solidFill>
                  <a:srgbClr val="3056A2"/>
                </a:solidFill>
              </a:rPr>
              <a:t>Соседи</a:t>
            </a:r>
          </a:p>
          <a:p>
            <a:r>
              <a:rPr lang="ru-RU" sz="1400" b="1">
                <a:solidFill>
                  <a:srgbClr val="3056A2"/>
                </a:solidFill>
              </a:rPr>
              <a:t>Учителя</a:t>
            </a:r>
          </a:p>
          <a:p>
            <a:r>
              <a:rPr lang="ru-RU" sz="1400" b="1">
                <a:solidFill>
                  <a:srgbClr val="3056A2"/>
                </a:solidFill>
              </a:rPr>
              <a:t>Преподаватели ВУЗа</a:t>
            </a:r>
          </a:p>
          <a:p>
            <a:r>
              <a:rPr lang="ru-RU" sz="1400" b="1">
                <a:solidFill>
                  <a:srgbClr val="3056A2"/>
                </a:solidFill>
              </a:rPr>
              <a:t>Твои дети</a:t>
            </a:r>
          </a:p>
        </p:txBody>
      </p:sp>
      <p:sp>
        <p:nvSpPr>
          <p:cNvPr id="23560" name="TextBox 50"/>
          <p:cNvSpPr txBox="1">
            <a:spLocks noChangeArrowheads="1"/>
          </p:cNvSpPr>
          <p:nvPr/>
        </p:nvSpPr>
        <p:spPr bwMode="auto">
          <a:xfrm>
            <a:off x="395288" y="4005263"/>
            <a:ext cx="850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FF0000"/>
                </a:solidFill>
              </a:rPr>
              <a:t>Фотографии, которые ты выложил вчера, смогут увидеть послезавтра и позже:</a:t>
            </a:r>
          </a:p>
        </p:txBody>
      </p:sp>
      <p:sp>
        <p:nvSpPr>
          <p:cNvPr id="23561" name="TextBox 51"/>
          <p:cNvSpPr txBox="1">
            <a:spLocks noChangeArrowheads="1"/>
          </p:cNvSpPr>
          <p:nvPr/>
        </p:nvSpPr>
        <p:spPr bwMode="auto">
          <a:xfrm>
            <a:off x="409575" y="6237288"/>
            <a:ext cx="850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2765A"/>
                </a:solidFill>
              </a:rPr>
              <a:t>Действуй сегодня так, чтобы завтра не было стыдно!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875</Words>
  <PresentationFormat>Экран (4:3)</PresentationFormat>
  <Paragraphs>247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Times New Roman</vt:lpstr>
      <vt:lpstr>Тема Office</vt:lpstr>
      <vt:lpstr>Слайд 1</vt:lpstr>
      <vt:lpstr>Что такое безопасность человека? </vt:lpstr>
      <vt:lpstr>Что такое Интернет?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</cp:lastModifiedBy>
  <cp:revision>7</cp:revision>
  <dcterms:created xsi:type="dcterms:W3CDTF">2015-10-26T17:44:42Z</dcterms:created>
  <dcterms:modified xsi:type="dcterms:W3CDTF">2018-11-07T15:32:48Z</dcterms:modified>
</cp:coreProperties>
</file>